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79" r:id="rId88"/>
    <p:sldId id="380" r:id="rId89"/>
    <p:sldId id="381" r:id="rId90"/>
    <p:sldId id="382" r:id="rId91"/>
    <p:sldId id="383" r:id="rId92"/>
    <p:sldId id="384" r:id="rId93"/>
    <p:sldId id="385" r:id="rId94"/>
    <p:sldId id="386" r:id="rId95"/>
    <p:sldId id="387" r:id="rId96"/>
    <p:sldId id="388" r:id="rId97"/>
    <p:sldId id="389" r:id="rId98"/>
    <p:sldId id="390" r:id="rId99"/>
    <p:sldId id="391" r:id="rId100"/>
    <p:sldId id="392" r:id="rId101"/>
    <p:sldId id="393" r:id="rId102"/>
    <p:sldId id="394" r:id="rId103"/>
    <p:sldId id="395" r:id="rId104"/>
    <p:sldId id="396" r:id="rId105"/>
    <p:sldId id="397" r:id="rId106"/>
    <p:sldId id="398" r:id="rId107"/>
    <p:sldId id="399" r:id="rId108"/>
    <p:sldId id="400" r:id="rId109"/>
    <p:sldId id="401" r:id="rId110"/>
    <p:sldId id="402" r:id="rId111"/>
    <p:sldId id="360" r:id="rId112"/>
    <p:sldId id="361" r:id="rId113"/>
  </p:sldIdLst>
  <p:sldSz cx="18288000" cy="10287000"/>
  <p:notesSz cx="6858000" cy="9144000"/>
  <p:embeddedFontLst>
    <p:embeddedFont>
      <p:font typeface="Nanum Gothic" panose="020B0600000101010101" charset="-127"/>
      <p:regular r:id="rId115"/>
      <p:bold r:id="rId116"/>
    </p:embeddedFont>
    <p:embeddedFont>
      <p:font typeface="Archivo Medium" panose="020B0600000101010101" charset="0"/>
      <p:regular r:id="rId117"/>
      <p:bold r:id="rId118"/>
      <p:italic r:id="rId119"/>
      <p:boldItalic r:id="rId120"/>
    </p:embeddedFont>
    <p:embeddedFont>
      <p:font typeface="NanumGothicExtraBold" pitchFamily="2" charset="-127"/>
      <p:bold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6A6656-3361-4A9D-A43B-C8810FD40804}">
  <a:tblStyle styleId="{E16A6656-3361-4A9D-A43B-C8810FD408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B2966F-13B5-4634-945B-375EBDBC4E8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0836" autoAdjust="0"/>
  </p:normalViewPr>
  <p:slideViewPr>
    <p:cSldViewPr snapToGrid="0">
      <p:cViewPr>
        <p:scale>
          <a:sx n="50" d="100"/>
          <a:sy n="50" d="100"/>
        </p:scale>
        <p:origin x="3792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6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프로젝트 팀장 </a:t>
            </a:r>
            <a:r>
              <a:rPr lang="ko-KR" altLang="en-US" dirty="0" err="1"/>
              <a:t>신준철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이지워크</a:t>
            </a:r>
            <a:r>
              <a:rPr lang="en-US" altLang="ko-KR" dirty="0"/>
              <a:t>, </a:t>
            </a:r>
            <a:r>
              <a:rPr lang="ko-KR" altLang="en-US" dirty="0"/>
              <a:t>파이널 프로젝트로 </a:t>
            </a:r>
            <a:r>
              <a:rPr lang="en-US" altLang="ko-KR" dirty="0"/>
              <a:t>AI</a:t>
            </a:r>
            <a:r>
              <a:rPr lang="ko-KR" altLang="en-US" dirty="0"/>
              <a:t>기반 </a:t>
            </a:r>
            <a:r>
              <a:rPr lang="ko-KR" altLang="en-US" dirty="0" err="1"/>
              <a:t>협업메신저</a:t>
            </a:r>
            <a:r>
              <a:rPr lang="ko-KR" altLang="en-US" dirty="0"/>
              <a:t> 플랫폼 채택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e69a8605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ko-KR" altLang="en-US" dirty="0" err="1"/>
              <a:t>기술스택</a:t>
            </a:r>
            <a:r>
              <a:rPr lang="en-US" altLang="ko-KR" dirty="0"/>
              <a:t>: </a:t>
            </a:r>
            <a:r>
              <a:rPr lang="ko-KR" altLang="en-US" dirty="0" err="1"/>
              <a:t>리액트기반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기술스택</a:t>
            </a:r>
            <a:r>
              <a:rPr lang="en-US" altLang="ko-KR" dirty="0"/>
              <a:t>: </a:t>
            </a:r>
            <a:r>
              <a:rPr lang="ko-KR" altLang="en-US" dirty="0" err="1"/>
              <a:t>스프링부트</a:t>
            </a:r>
            <a:r>
              <a:rPr lang="en-US" altLang="ko-KR" dirty="0"/>
              <a:t>, </a:t>
            </a:r>
            <a:r>
              <a:rPr lang="ko-KR" altLang="en-US" dirty="0" err="1"/>
              <a:t>그레이들</a:t>
            </a:r>
            <a:r>
              <a:rPr lang="en-US" altLang="ko-KR" dirty="0"/>
              <a:t>, JPA, </a:t>
            </a:r>
            <a:r>
              <a:rPr lang="ko-KR" altLang="en-US" dirty="0"/>
              <a:t>오라클</a:t>
            </a:r>
            <a:r>
              <a:rPr lang="en-US" altLang="ko-KR" dirty="0"/>
              <a:t>DB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기타</a:t>
            </a:r>
            <a:r>
              <a:rPr lang="en-US" altLang="ko-KR" dirty="0"/>
              <a:t>: </a:t>
            </a:r>
            <a:r>
              <a:rPr lang="ko-KR" altLang="en-US" dirty="0" err="1"/>
              <a:t>피그마</a:t>
            </a:r>
            <a:r>
              <a:rPr lang="en-US" altLang="ko-KR" dirty="0"/>
              <a:t>, </a:t>
            </a:r>
            <a:r>
              <a:rPr lang="en-US" altLang="ko-KR" dirty="0" err="1"/>
              <a:t>git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g34e69a8605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34e69a86051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ko-KR" altLang="en-US" dirty="0"/>
              <a:t>구현</a:t>
            </a:r>
            <a:r>
              <a:rPr lang="en-US" altLang="ko-KR" dirty="0"/>
              <a:t>&gt;&gt;</a:t>
            </a:r>
            <a:endParaRPr dirty="0"/>
          </a:p>
        </p:txBody>
      </p:sp>
      <p:sp>
        <p:nvSpPr>
          <p:cNvPr id="2683" name="Google Shape;2683;g34e69a86051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g34f569d6a9d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&lt;&lt;</a:t>
            </a:r>
            <a:r>
              <a:rPr lang="ko-KR" altLang="en-US" dirty="0"/>
              <a:t>게시판</a:t>
            </a:r>
            <a:r>
              <a:rPr lang="en-US" altLang="ko-KR" dirty="0"/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게시판 리스트 검색 기능 구현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7" name="Google Shape;2697;g34f569d6a9d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34f569d6a9d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&lt;&lt;JWT&gt;&gt;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게시판 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JWT 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토큰에서 사용자 정보 추출하여 게시물 등록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9" name="Google Shape;2709;g34f569d6a9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34f569d6a9d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ko-KR" altLang="en-US" dirty="0"/>
              <a:t>구현</a:t>
            </a:r>
            <a:r>
              <a:rPr lang="en-US" altLang="ko-KR" dirty="0"/>
              <a:t>&gt;&gt;</a:t>
            </a:r>
            <a:endParaRPr dirty="0"/>
          </a:p>
        </p:txBody>
      </p:sp>
      <p:sp>
        <p:nvSpPr>
          <p:cNvPr id="2721" name="Google Shape;2721;g34f569d6a9d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34f569d6a9d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ko-KR" altLang="en-US" dirty="0"/>
              <a:t>채팅</a:t>
            </a:r>
            <a:r>
              <a:rPr lang="en-US" altLang="ko-KR" dirty="0"/>
              <a:t>&gt;&gt;</a:t>
            </a:r>
            <a:r>
              <a:rPr lang="en-US" altLang="ko-KR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채팅방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altLang="ko-KR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접속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시 </a:t>
            </a:r>
            <a:r>
              <a:rPr lang="en-US" altLang="ko-KR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웹소켓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altLang="ko-KR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연결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altLang="ko-KR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dirty="0"/>
          </a:p>
        </p:txBody>
      </p:sp>
      <p:sp>
        <p:nvSpPr>
          <p:cNvPr id="2734" name="Google Shape;2734;g34f569d6a9d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g34f569d6a9d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&lt;&lt;</a:t>
            </a:r>
            <a:r>
              <a:rPr lang="ko-KR" altLang="en-US" dirty="0"/>
              <a:t>채팅</a:t>
            </a:r>
            <a:r>
              <a:rPr lang="en-US" altLang="ko-KR" dirty="0"/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채팅 기능 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송수신 등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)</a:t>
            </a:r>
            <a:endParaRPr lang="ko-KR" altLang="en-US" sz="11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6" name="Google Shape;2746;g34f569d6a9d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g34f569d6a9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ko-KR" altLang="en-US" dirty="0"/>
              <a:t>구현</a:t>
            </a:r>
            <a:r>
              <a:rPr lang="en-US" altLang="ko-KR" dirty="0"/>
              <a:t>&gt;&gt;</a:t>
            </a:r>
            <a:endParaRPr dirty="0"/>
          </a:p>
        </p:txBody>
      </p:sp>
      <p:sp>
        <p:nvSpPr>
          <p:cNvPr id="2758" name="Google Shape;2758;g34f569d6a9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34f569d6a9d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&lt;&lt;</a:t>
            </a:r>
            <a:r>
              <a:rPr lang="ko-KR" altLang="en-US" dirty="0"/>
              <a:t>채팅</a:t>
            </a:r>
            <a:r>
              <a:rPr lang="en-US" altLang="ko-KR" dirty="0"/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채팅 기능 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- AI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요약 기능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2" name="Google Shape;2772;g34f569d6a9d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34f569d6a9d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</a:t>
            </a:r>
            <a:r>
              <a:rPr lang="en-US" altLang="ko-KR" dirty="0"/>
              <a:t>..</a:t>
            </a:r>
            <a:endParaRPr dirty="0"/>
          </a:p>
        </p:txBody>
      </p:sp>
      <p:sp>
        <p:nvSpPr>
          <p:cNvPr id="2784" name="Google Shape;2784;g34f569d6a9d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34f569d6a9d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ko-KR" altLang="en-US" dirty="0"/>
              <a:t>구현</a:t>
            </a:r>
            <a:r>
              <a:rPr lang="en-US" altLang="ko-KR" dirty="0"/>
              <a:t>&gt;&gt;</a:t>
            </a:r>
            <a:endParaRPr dirty="0"/>
          </a:p>
        </p:txBody>
      </p:sp>
      <p:sp>
        <p:nvSpPr>
          <p:cNvPr id="2796" name="Google Shape;2796;g34f569d6a9d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e6c56f63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&lt;&lt;11-12</a:t>
            </a:r>
            <a:r>
              <a:rPr lang="ko-KR" altLang="en-US" dirty="0"/>
              <a:t>슬라이드</a:t>
            </a:r>
            <a:r>
              <a:rPr lang="en-US" altLang="ko-KR" dirty="0"/>
              <a:t>&gt;&gt; </a:t>
            </a:r>
            <a:r>
              <a:rPr lang="ko-KR" altLang="en-US" dirty="0"/>
              <a:t>유사 사이트 비교 및 분석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네이버웍스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게시판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지라</a:t>
            </a:r>
            <a:r>
              <a:rPr lang="en-US" altLang="ko-KR" dirty="0"/>
              <a:t>, </a:t>
            </a:r>
            <a:r>
              <a:rPr lang="ko-KR" altLang="en-US" dirty="0"/>
              <a:t>알로 </a:t>
            </a:r>
            <a:r>
              <a:rPr lang="en-US" altLang="ko-KR" dirty="0"/>
              <a:t>-&gt; </a:t>
            </a:r>
            <a:r>
              <a:rPr lang="ko-KR" altLang="en-US" dirty="0"/>
              <a:t>업무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플로우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조직도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카카오워크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채팅방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g34e6c56f63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g34cc6caee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g34cc6caee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34ccacdbc3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g34ccacdbc3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e6c56f63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4e6c56f63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e6ef03aa9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기획의도에 맞게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AI</a:t>
            </a:r>
            <a:r>
              <a:rPr lang="ko-KR" altLang="en-US" dirty="0"/>
              <a:t>를 활용한 메시지 </a:t>
            </a:r>
            <a:r>
              <a:rPr lang="ko-KR" altLang="en-US" dirty="0" err="1"/>
              <a:t>요약기능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직급에 따른 시스템 및 업무 분리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편리성을 갖춘 사용자 </a:t>
            </a:r>
            <a:r>
              <a:rPr lang="en-US" altLang="ko-KR" dirty="0"/>
              <a:t>DB</a:t>
            </a:r>
            <a:r>
              <a:rPr lang="ko-KR" altLang="en-US" dirty="0"/>
              <a:t>관리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g33e6ef03aa9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e6ef03aa9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&lt;&lt;14-20</a:t>
            </a:r>
            <a:r>
              <a:rPr lang="en-US" altLang="ko-KR" baseline="0" dirty="0"/>
              <a:t> </a:t>
            </a:r>
            <a:r>
              <a:rPr lang="ko-KR" altLang="en-US" baseline="0" dirty="0"/>
              <a:t>슬라이드 </a:t>
            </a:r>
            <a:r>
              <a:rPr lang="en-US" altLang="ko-KR" baseline="0" dirty="0"/>
              <a:t>&gt;&gt; </a:t>
            </a:r>
            <a:r>
              <a:rPr lang="ko-KR" altLang="en-US" baseline="0" dirty="0"/>
              <a:t>요구사항 명세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기획단계에서의 요구사항을 이렇게 정의하였고 그에 대한 해결방안으로 </a:t>
            </a:r>
            <a:r>
              <a:rPr lang="ko-KR" altLang="en-US" dirty="0" err="1"/>
              <a:t>이런것들</a:t>
            </a:r>
            <a:r>
              <a:rPr lang="ko-KR" altLang="en-US" dirty="0"/>
              <a:t> 제시했다</a:t>
            </a:r>
            <a:endParaRPr dirty="0"/>
          </a:p>
        </p:txBody>
      </p:sp>
      <p:sp>
        <p:nvSpPr>
          <p:cNvPr id="348" name="Google Shape;348;g33e6ef03aa9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e6ef03aa9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기획단계에서의 요구사항을 이렇게 정의하였고 그에 대한 해결방안으로 </a:t>
            </a:r>
            <a:r>
              <a:rPr lang="ko-KR" altLang="en-US" dirty="0" err="1"/>
              <a:t>이런것들</a:t>
            </a:r>
            <a:r>
              <a:rPr lang="ko-KR" altLang="en-US" dirty="0"/>
              <a:t> 제시했다</a:t>
            </a:r>
            <a:endParaRPr dirty="0"/>
          </a:p>
        </p:txBody>
      </p:sp>
      <p:sp>
        <p:nvSpPr>
          <p:cNvPr id="364" name="Google Shape;364;g33e6ef03aa9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e6ef03aa9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기획단계에서의 요구사항을 이렇게 정의하였고 그에 대한 해결방안으로 </a:t>
            </a:r>
            <a:r>
              <a:rPr lang="ko-KR" altLang="en-US" dirty="0" err="1"/>
              <a:t>이런것들</a:t>
            </a:r>
            <a:r>
              <a:rPr lang="ko-KR" altLang="en-US" dirty="0"/>
              <a:t> 제시했다</a:t>
            </a:r>
            <a:endParaRPr dirty="0"/>
          </a:p>
        </p:txBody>
      </p:sp>
      <p:sp>
        <p:nvSpPr>
          <p:cNvPr id="382" name="Google Shape;382;g33e6ef03aa9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e6ef03aa9_3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기획단계에서의 요구사항을 이렇게 정의하였고 그에 대한 해결방안으로 </a:t>
            </a:r>
            <a:r>
              <a:rPr lang="ko-KR" altLang="en-US" dirty="0" err="1"/>
              <a:t>이런것들</a:t>
            </a:r>
            <a:r>
              <a:rPr lang="ko-KR" altLang="en-US" dirty="0"/>
              <a:t> 제시했다</a:t>
            </a:r>
            <a:endParaRPr dirty="0"/>
          </a:p>
        </p:txBody>
      </p:sp>
      <p:sp>
        <p:nvSpPr>
          <p:cNvPr id="403" name="Google Shape;403;g33e6ef03aa9_3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e6ef03aa9_3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기획단계에서의 요구사항을 이렇게 정의하였고 그에 대한 해결방안으로 </a:t>
            </a:r>
            <a:r>
              <a:rPr lang="ko-KR" altLang="en-US" dirty="0" err="1"/>
              <a:t>이런것들</a:t>
            </a:r>
            <a:r>
              <a:rPr lang="ko-KR" altLang="en-US" dirty="0"/>
              <a:t> 제시했다</a:t>
            </a:r>
            <a:endParaRPr dirty="0"/>
          </a:p>
        </p:txBody>
      </p:sp>
      <p:sp>
        <p:nvSpPr>
          <p:cNvPr id="419" name="Google Shape;419;g33e6ef03aa9_3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e6ef03aa9_3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기획단계에서의 요구사항을 이렇게 정의하였고 그에 대한 해결방안으로 </a:t>
            </a:r>
            <a:r>
              <a:rPr lang="ko-KR" altLang="en-US" dirty="0" err="1"/>
              <a:t>이런것들</a:t>
            </a:r>
            <a:r>
              <a:rPr lang="ko-KR" altLang="en-US" dirty="0"/>
              <a:t> 제시했다</a:t>
            </a:r>
            <a:endParaRPr dirty="0"/>
          </a:p>
        </p:txBody>
      </p:sp>
      <p:sp>
        <p:nvSpPr>
          <p:cNvPr id="430" name="Google Shape;430;g33e6ef03aa9_3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e69a86051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&lt;&lt;2-3</a:t>
            </a:r>
            <a:r>
              <a:rPr lang="ko-KR" altLang="en-US" dirty="0"/>
              <a:t>슬라이드</a:t>
            </a:r>
            <a:r>
              <a:rPr lang="en-US" altLang="ko-KR" dirty="0"/>
              <a:t>&gt;&gt;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ppt</a:t>
            </a:r>
            <a:r>
              <a:rPr lang="ko-KR" altLang="en-US" baseline="0" dirty="0"/>
              <a:t>의 순서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팀소개</a:t>
            </a:r>
            <a:r>
              <a:rPr lang="en-US" altLang="ko-KR" dirty="0"/>
              <a:t>, </a:t>
            </a:r>
            <a:r>
              <a:rPr lang="ko-KR" altLang="en-US" dirty="0"/>
              <a:t>기획의도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기술스택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본격적 </a:t>
            </a:r>
            <a:r>
              <a:rPr lang="ko-KR" altLang="en-US" dirty="0" err="1"/>
              <a:t>기획단계</a:t>
            </a:r>
            <a:r>
              <a:rPr lang="en-US" altLang="ko-KR" dirty="0"/>
              <a:t>(</a:t>
            </a:r>
            <a:r>
              <a:rPr lang="ko-KR" altLang="en-US" dirty="0" err="1"/>
              <a:t>유사사이트</a:t>
            </a:r>
            <a:r>
              <a:rPr lang="ko-KR" altLang="en-US" dirty="0"/>
              <a:t> 분석</a:t>
            </a:r>
            <a:r>
              <a:rPr lang="en-US" altLang="ko-KR" dirty="0"/>
              <a:t>, </a:t>
            </a:r>
            <a:r>
              <a:rPr lang="ko-KR" altLang="en-US" dirty="0"/>
              <a:t>목표 기능</a:t>
            </a:r>
            <a:r>
              <a:rPr lang="en-US" altLang="ko-KR" dirty="0"/>
              <a:t>, </a:t>
            </a:r>
            <a:r>
              <a:rPr lang="ko-KR" altLang="en-US" dirty="0"/>
              <a:t>요구사항 명세</a:t>
            </a:r>
            <a:r>
              <a:rPr lang="en-US" altLang="ko-KR" dirty="0"/>
              <a:t>, </a:t>
            </a:r>
            <a:r>
              <a:rPr lang="en-US" altLang="ko-KR" dirty="0" err="1"/>
              <a:t>usecase</a:t>
            </a:r>
            <a:r>
              <a:rPr lang="en-US" altLang="ko-KR" dirty="0"/>
              <a:t>),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스토리보드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ERD</a:t>
            </a:r>
            <a:r>
              <a:rPr lang="ko-KR" altLang="en-US" dirty="0"/>
              <a:t>와 실제 </a:t>
            </a:r>
            <a:r>
              <a:rPr lang="en-US" altLang="ko-KR" dirty="0"/>
              <a:t>code snippet, </a:t>
            </a:r>
            <a:r>
              <a:rPr lang="ko-KR" altLang="en-US" dirty="0"/>
              <a:t>마지막으로 프로그램 시연</a:t>
            </a:r>
            <a:r>
              <a:rPr lang="en-US" altLang="ko-KR" dirty="0"/>
              <a:t>, Q&amp;A</a:t>
            </a:r>
            <a:r>
              <a:rPr lang="ko-KR" altLang="en-US" dirty="0"/>
              <a:t>로 이루어짐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34e69a8605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e6ef03aa9_3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기획단계에서의 요구사항을 이렇게 정의하였고 그에 대한 해결방안으로 </a:t>
            </a:r>
            <a:r>
              <a:rPr lang="ko-KR" altLang="en-US" dirty="0" err="1"/>
              <a:t>이런것들</a:t>
            </a:r>
            <a:r>
              <a:rPr lang="ko-KR" altLang="en-US" dirty="0"/>
              <a:t> 제시했다</a:t>
            </a:r>
            <a:endParaRPr dirty="0"/>
          </a:p>
        </p:txBody>
      </p:sp>
      <p:sp>
        <p:nvSpPr>
          <p:cNvPr id="447" name="Google Shape;447;g33e6ef03aa9_3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d0af3c148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기본적으로 게시판</a:t>
            </a:r>
            <a:r>
              <a:rPr lang="en-US" altLang="ko-KR" dirty="0"/>
              <a:t>, </a:t>
            </a:r>
            <a:r>
              <a:rPr lang="ko-KR" altLang="en-US" dirty="0"/>
              <a:t>업무관리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프로젝트</a:t>
            </a:r>
            <a:r>
              <a:rPr lang="en-US" altLang="ko-KR" dirty="0"/>
              <a:t>, </a:t>
            </a:r>
            <a:r>
              <a:rPr lang="ko-KR" altLang="en-US" dirty="0" err="1"/>
              <a:t>사원관리로</a:t>
            </a:r>
            <a:r>
              <a:rPr lang="ko-KR" altLang="en-US" dirty="0"/>
              <a:t> 크게 </a:t>
            </a:r>
            <a:r>
              <a:rPr lang="en-US" altLang="ko-KR" dirty="0"/>
              <a:t>5</a:t>
            </a:r>
            <a:r>
              <a:rPr lang="ko-KR" altLang="en-US" dirty="0"/>
              <a:t>가지 메인메뉴들로 구성했고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</a:t>
            </a:r>
            <a:r>
              <a:rPr lang="ko-KR" altLang="en-US" dirty="0" err="1"/>
              <a:t>메뉴들에는</a:t>
            </a:r>
            <a:r>
              <a:rPr lang="ko-KR" altLang="en-US" dirty="0"/>
              <a:t> </a:t>
            </a:r>
            <a:r>
              <a:rPr lang="en-US" altLang="ko-KR" dirty="0"/>
              <a:t>CRUD + List</a:t>
            </a:r>
            <a:r>
              <a:rPr lang="ko-KR" altLang="en-US" dirty="0"/>
              <a:t>와 몇몇 기능들에 특수기능들이 포함되어있다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4" name="Google Shape;464;g34d0af3c148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40279f0765_5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다이어그램을 참고하여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화면리스트를 이렇게 뽑았다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673" name="Google Shape;673;g340279f0765_5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40279f0765_5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340279f0765_5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40279f0765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340279f0765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40279f0765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g340279f0765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40279f0765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g340279f0765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3e6ef03aa9_3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g33e6ef03aa9_3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40279f0765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g340279f0765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40279f0765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g340279f0765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e69a8605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34e69a8605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40279f0765_2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g340279f0765_2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40279f0765_2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g340279f0765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40279f0765_2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340279f0765_2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40279f0765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g340279f0765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40279f0765_2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g340279f0765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40279f0765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g340279f0765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40279f0765_2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g340279f0765_2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40279f0765_2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g340279f0765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40279f0765_2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g340279f0765_2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40279f0765_2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g340279f0765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d0af3c148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4d0af3c148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40279f0765_2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g340279f0765_2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40279f0765_2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g340279f0765_2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40279f0765_2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g340279f0765_2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40279f0765_2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g340279f0765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40279f0765_2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g340279f0765_2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40279f0765_2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g340279f0765_2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4e6b39802b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g34e6b39802b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40279f0765_2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g340279f0765_2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40279f0765_1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g340279f0765_1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40279f0765_6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g340279f0765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d0af3c14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4d0af3c14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34f3f166db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g34f3f166db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340279f0765_6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g340279f0765_6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40279f0765_6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g340279f0765_6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40279f0765_6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g340279f0765_6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340279f0765_6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g340279f0765_6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340279f0765_6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g340279f0765_6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340279f0765_6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g340279f0765_6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4d4d5c807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g34d4d5c807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34d4d5c807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g34d4d5c807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34f196008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g34f196008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d0af3c148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4d0af3c148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34f3f166db9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g34f3f166db9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34d4d5c807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g34d4d5c807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340279f0765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g340279f0765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40279f0765_1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g340279f0765_1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34ccacdbc33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ERD</a:t>
            </a:r>
            <a:r>
              <a:rPr lang="ko-KR" altLang="en-US" dirty="0"/>
              <a:t>를 통해 </a:t>
            </a:r>
            <a:r>
              <a:rPr lang="ko-KR" altLang="en-US" dirty="0" err="1"/>
              <a:t>엔티티별</a:t>
            </a:r>
            <a:r>
              <a:rPr lang="ko-KR" altLang="en-US" dirty="0"/>
              <a:t> </a:t>
            </a:r>
            <a:r>
              <a:rPr lang="ko-KR" altLang="en-US" dirty="0" err="1"/>
              <a:t>관계확립과</a:t>
            </a:r>
            <a:r>
              <a:rPr lang="ko-KR" altLang="en-US" dirty="0"/>
              <a:t> </a:t>
            </a:r>
            <a:r>
              <a:rPr lang="ko-KR" altLang="en-US" dirty="0" err="1"/>
              <a:t>기회단계</a:t>
            </a:r>
            <a:r>
              <a:rPr lang="ko-KR" altLang="en-US" dirty="0"/>
              <a:t> 마무리</a:t>
            </a:r>
            <a:endParaRPr dirty="0"/>
          </a:p>
        </p:txBody>
      </p:sp>
      <p:sp>
        <p:nvSpPr>
          <p:cNvPr id="2254" name="Google Shape;2254;g34ccacdbc33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34ccacdbc33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&lt;&lt;65-69</a:t>
            </a:r>
            <a:r>
              <a:rPr lang="ko-KR" altLang="en-US" dirty="0"/>
              <a:t>슬라이드</a:t>
            </a:r>
            <a:r>
              <a:rPr lang="en-US" altLang="ko-KR" dirty="0"/>
              <a:t>&gt;&gt;</a:t>
            </a:r>
            <a:r>
              <a:rPr lang="en-US" altLang="ko-KR" baseline="0" dirty="0"/>
              <a:t> </a:t>
            </a:r>
            <a:r>
              <a:rPr lang="ko-KR" altLang="en-US" dirty="0"/>
              <a:t>각 </a:t>
            </a:r>
            <a:r>
              <a:rPr lang="ko-KR" altLang="en-US" dirty="0" err="1"/>
              <a:t>화면별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컨트롤러 생성과 상세</a:t>
            </a:r>
            <a:r>
              <a:rPr lang="en-US" altLang="ko-KR" dirty="0" err="1"/>
              <a:t>uri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우리는 </a:t>
            </a:r>
            <a:r>
              <a:rPr lang="en-US" altLang="ko-KR" dirty="0"/>
              <a:t>REST API</a:t>
            </a:r>
            <a:r>
              <a:rPr lang="ko-KR" altLang="en-US" dirty="0"/>
              <a:t>를 사용했기 때문에 </a:t>
            </a:r>
            <a:r>
              <a:rPr lang="en-US" altLang="ko-KR" dirty="0"/>
              <a:t>HTTP Method</a:t>
            </a:r>
            <a:r>
              <a:rPr lang="ko-KR" altLang="en-US" dirty="0"/>
              <a:t>로 간편하게 </a:t>
            </a:r>
            <a:r>
              <a:rPr lang="ko-KR" altLang="en-US" dirty="0" err="1"/>
              <a:t>백엔드에서</a:t>
            </a:r>
            <a:r>
              <a:rPr lang="ko-KR" altLang="en-US" dirty="0"/>
              <a:t> 요청을 받아 처리가 가능했다</a:t>
            </a:r>
            <a:r>
              <a:rPr lang="en-US" altLang="ko-K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기본적인 로그인 </a:t>
            </a:r>
            <a:r>
              <a:rPr lang="en-US" altLang="ko-KR" dirty="0"/>
              <a:t>+</a:t>
            </a:r>
            <a:r>
              <a:rPr lang="en-US" altLang="ko-KR" baseline="0" dirty="0"/>
              <a:t> </a:t>
            </a:r>
            <a:r>
              <a:rPr lang="ko-KR" altLang="en-US" baseline="0" dirty="0"/>
              <a:t>로그아웃 처리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 err="1"/>
              <a:t>사원관리</a:t>
            </a:r>
            <a:r>
              <a:rPr lang="ko-KR" altLang="en-US" baseline="0" dirty="0"/>
              <a:t> 관련 </a:t>
            </a:r>
            <a:r>
              <a:rPr lang="en-US" altLang="ko-KR" baseline="0" dirty="0"/>
              <a:t>CRUD</a:t>
            </a:r>
            <a:endParaRPr dirty="0"/>
          </a:p>
        </p:txBody>
      </p:sp>
      <p:sp>
        <p:nvSpPr>
          <p:cNvPr id="2264" name="Google Shape;2264;g34ccacdbc33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4f3f166d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</a:t>
            </a:r>
            <a:r>
              <a:rPr lang="ko-KR" altLang="en-US" dirty="0" err="1"/>
              <a:t>화면별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컨트롤러 생성과 상세</a:t>
            </a:r>
            <a:r>
              <a:rPr lang="en-US" altLang="ko-KR" dirty="0" err="1"/>
              <a:t>uri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err="1"/>
              <a:t>채팅관련</a:t>
            </a:r>
            <a:r>
              <a:rPr lang="ko-KR" altLang="en-US" dirty="0"/>
              <a:t>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CRUD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err="1"/>
              <a:t>채팅메시지</a:t>
            </a:r>
            <a:r>
              <a:rPr lang="ko-KR" altLang="en-US" dirty="0"/>
              <a:t> 리스트와 </a:t>
            </a:r>
            <a:r>
              <a:rPr lang="en-US" altLang="ko-KR" dirty="0"/>
              <a:t>AI </a:t>
            </a:r>
            <a:r>
              <a:rPr lang="ko-KR" altLang="en-US" dirty="0"/>
              <a:t>기능을 활용한 요약</a:t>
            </a:r>
            <a:endParaRPr dirty="0"/>
          </a:p>
        </p:txBody>
      </p:sp>
      <p:sp>
        <p:nvSpPr>
          <p:cNvPr id="2274" name="Google Shape;2274;g34f3f166d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34d4d5c807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</a:t>
            </a:r>
            <a:r>
              <a:rPr lang="ko-KR" altLang="en-US" dirty="0" err="1"/>
              <a:t>화면별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컨트롤러 생성과 상세</a:t>
            </a:r>
            <a:r>
              <a:rPr lang="en-US" altLang="ko-KR" dirty="0" err="1"/>
              <a:t>uri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ko-KR" altLang="en-US" dirty="0"/>
              <a:t>업무관련 </a:t>
            </a:r>
            <a:r>
              <a:rPr lang="en-US" altLang="ko-KR" dirty="0"/>
              <a:t>CRUD + List</a:t>
            </a:r>
            <a:endParaRPr dirty="0"/>
          </a:p>
        </p:txBody>
      </p:sp>
      <p:sp>
        <p:nvSpPr>
          <p:cNvPr id="2284" name="Google Shape;2284;g34d4d5c807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34d4d5c80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각 </a:t>
            </a:r>
            <a:r>
              <a:rPr lang="ko-KR" altLang="en-US" dirty="0" err="1"/>
              <a:t>화면별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컨트롤러 생성과 상세</a:t>
            </a:r>
            <a:r>
              <a:rPr lang="en-US" altLang="ko-KR" dirty="0" err="1"/>
              <a:t>uri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ko-KR" altLang="en-US" dirty="0"/>
              <a:t>게시판은 공지게시판과 건의게시판으로 분리를 했는데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 </a:t>
            </a:r>
            <a:r>
              <a:rPr lang="ko-KR" altLang="en-US" baseline="0" dirty="0"/>
              <a:t>각 게시판의 기능이 미묘하게 다르기 때문에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ko-KR" altLang="en-US" dirty="0"/>
              <a:t>실제로 </a:t>
            </a:r>
            <a:r>
              <a:rPr lang="ko-KR" altLang="en-US" dirty="0" err="1"/>
              <a:t>시연할때</a:t>
            </a:r>
            <a:r>
              <a:rPr lang="ko-KR" altLang="en-US" dirty="0"/>
              <a:t> </a:t>
            </a:r>
            <a:r>
              <a:rPr lang="ko-KR" altLang="en-US" dirty="0" err="1"/>
              <a:t>보여드림</a:t>
            </a:r>
            <a:endParaRPr dirty="0"/>
          </a:p>
        </p:txBody>
      </p:sp>
      <p:sp>
        <p:nvSpPr>
          <p:cNvPr id="2294" name="Google Shape;2294;g34d4d5c80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34d4d5c807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각 </a:t>
            </a:r>
            <a:r>
              <a:rPr lang="ko-KR" altLang="en-US" dirty="0" err="1"/>
              <a:t>화면별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컨트롤러 생성과 상세</a:t>
            </a:r>
            <a:r>
              <a:rPr lang="en-US" altLang="ko-KR" dirty="0" err="1"/>
              <a:t>uri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ko-KR" altLang="en-US" dirty="0"/>
              <a:t>프로젝트 관련 </a:t>
            </a:r>
            <a:r>
              <a:rPr lang="en-US" altLang="ko-KR" dirty="0"/>
              <a:t>CRUD</a:t>
            </a:r>
            <a:r>
              <a:rPr lang="ko-KR" altLang="en-US" dirty="0"/>
              <a:t>와 프로젝트의 상태와 </a:t>
            </a:r>
            <a:r>
              <a:rPr lang="ko-KR" altLang="en-US" dirty="0" err="1"/>
              <a:t>고려요소를</a:t>
            </a:r>
            <a:r>
              <a:rPr lang="ko-KR" altLang="en-US" dirty="0"/>
              <a:t> 감안한</a:t>
            </a:r>
            <a:r>
              <a:rPr lang="en-US" altLang="ko-KR" dirty="0"/>
              <a:t> List</a:t>
            </a:r>
            <a:endParaRPr lang="en-US" dirty="0"/>
          </a:p>
        </p:txBody>
      </p:sp>
      <p:sp>
        <p:nvSpPr>
          <p:cNvPr id="2304" name="Google Shape;2304;g34d4d5c807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각자 간단하게 </a:t>
            </a:r>
            <a:r>
              <a:rPr lang="ko-KR" altLang="en-US" dirty="0" err="1"/>
              <a:t>개인소개</a:t>
            </a:r>
            <a:r>
              <a:rPr lang="ko-KR" altLang="en-US" dirty="0"/>
              <a:t> 및 구현기능소개</a:t>
            </a:r>
            <a:endParaRPr dirty="0"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34ccacdbc33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&lt;&lt;70-109</a:t>
            </a:r>
            <a:r>
              <a:rPr lang="ko-KR" altLang="en-US" dirty="0"/>
              <a:t>슬라이드</a:t>
            </a:r>
            <a:r>
              <a:rPr lang="en-US" altLang="ko-KR" dirty="0"/>
              <a:t>&gt;&gt; </a:t>
            </a:r>
            <a:r>
              <a:rPr lang="ko-KR" altLang="en-US" dirty="0"/>
              <a:t>실제 사용된 핵심기능 코드들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&lt;&lt;JWT&gt;&gt;JWT 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토큰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파싱을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통한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인증처리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필터 역할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314" name="Google Shape;2314;g34ccacdbc3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34f569d6a9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&lt;&lt;JWT&gt;&gt;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로그인 시 이용자의 정보가 담긴 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JWT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토큰 발행</a:t>
            </a:r>
          </a:p>
        </p:txBody>
      </p:sp>
      <p:sp>
        <p:nvSpPr>
          <p:cNvPr id="2327" name="Google Shape;2327;g34f569d6a9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34f569d6a9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&lt;&lt;JWT&gt;&gt;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프론트엔드에서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받은 </a:t>
            </a:r>
            <a:r>
              <a:rPr lang="en-US" altLang="ko-KR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jwt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토큰을 디코딩하여 로컬스토리지에 저장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9" name="Google Shape;2339;g34f569d6a9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34f569d6a9d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&lt;&lt;JWT&gt;&gt;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권한에 따른 접근 가능 </a:t>
            </a:r>
            <a:r>
              <a:rPr lang="en-US" altLang="ko-KR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url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을 지정한 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Security 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인가 처리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1" name="Google Shape;2351;g34f569d6a9d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34f569d6a9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&lt;&lt;JWT&gt;&gt;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로그인 시 사용자의 인증을 확인하는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로직</a:t>
            </a:r>
            <a:endParaRPr lang="ko-KR" altLang="en-US" sz="11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3" name="Google Shape;2363;g34f569d6a9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34f569d6a9d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사원관리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사용자의 정보를 받아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백엔드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연동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5" name="Google Shape;2375;g34f569d6a9d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34ccacdbc33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게시판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건의 게시판 내 본인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게시글만</a:t>
            </a:r>
            <a:r>
              <a:rPr lang="ko-KR" altLang="en-US" sz="1100" baseline="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조회할 수 있는 기능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7" name="Google Shape;2387;g34ccacdbc3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34ccacdbc33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구현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건의 게시판 내 본인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게시글만조회할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수 있는 기능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9" name="Google Shape;2399;g34ccacdbc33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4f569d6a9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사원관리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조직도 내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부서클릭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가능한 기능 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사원관리화면 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-&gt; 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부서클릭으로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리스트업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)</a:t>
            </a:r>
            <a:endParaRPr lang="ko-KR" altLang="en-US" sz="11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1" name="Google Shape;2411;g34f569d6a9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4f569d6a9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구현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endParaRPr dirty="0"/>
          </a:p>
        </p:txBody>
      </p:sp>
      <p:sp>
        <p:nvSpPr>
          <p:cNvPr id="2423" name="Google Shape;2423;g34f569d6a9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79760bd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3479760bd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34f569d6a9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사원관리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사원의 이름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, 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전화번호 검색 시 특정 부서 내의 사원만 검색 가능한 기능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8" name="Google Shape;2438;g34f569d6a9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34f569d6a9d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사원관리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인가에 따른 메뉴 접속 허용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/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비허용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기능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0" name="Google Shape;2450;g34f569d6a9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34f569d6a9d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구현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endParaRPr dirty="0"/>
          </a:p>
        </p:txBody>
      </p:sp>
      <p:sp>
        <p:nvSpPr>
          <p:cNvPr id="2462" name="Google Shape;2462;g34f569d6a9d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34f569d6a9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사원관리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유니크한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사번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생성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로직</a:t>
            </a:r>
            <a:endParaRPr lang="ko-KR" altLang="en-US" sz="11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4" name="Google Shape;2474;g34f569d6a9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34f569d6a9d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사원관리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사원정보 수정 시 비밀번호수정을</a:t>
            </a:r>
            <a:r>
              <a:rPr lang="ko-KR" altLang="en-US" sz="1100" baseline="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감지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6" name="Google Shape;2486;g34f569d6a9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34f569d6a9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업무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드래그를 활용한 업무 리스트 수정 기능 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(WorkBox.js)</a:t>
            </a:r>
            <a:endParaRPr lang="ko-KR" altLang="en-US" sz="11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8" name="Google Shape;2498;g34f569d6a9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34f569d6a9d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업무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드래그를 활용한 업무 리스트 수정 기능 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(List.js)</a:t>
            </a:r>
            <a:endParaRPr lang="ko-KR" altLang="en-US" sz="11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0" name="Google Shape;2510;g34f569d6a9d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34f569d6a9d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구현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endParaRPr dirty="0"/>
          </a:p>
        </p:txBody>
      </p:sp>
      <p:sp>
        <p:nvSpPr>
          <p:cNvPr id="2522" name="Google Shape;2522;g34f569d6a9d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34f569d6a9d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업무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조건부 조회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5" name="Google Shape;2535;g34f569d6a9d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34f569d6a9d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업무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&gt;&gt;String -&gt; Date 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타입 변환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7" name="Google Shape;2547;g34f569d6a9d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기획의도</a:t>
            </a:r>
            <a:r>
              <a:rPr lang="en-US" altLang="ko-KR" dirty="0"/>
              <a:t>: AI </a:t>
            </a:r>
            <a:r>
              <a:rPr lang="ko-KR" altLang="en-US" dirty="0"/>
              <a:t>메시지 요약 </a:t>
            </a:r>
            <a:r>
              <a:rPr lang="en-US" altLang="ko-KR" dirty="0"/>
              <a:t>-&gt; </a:t>
            </a:r>
            <a:r>
              <a:rPr lang="ko-KR" altLang="en-US" dirty="0" err="1"/>
              <a:t>협업능률</a:t>
            </a:r>
            <a:r>
              <a:rPr lang="ko-KR" altLang="en-US" dirty="0"/>
              <a:t> 상승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            </a:t>
            </a:r>
            <a:r>
              <a:rPr lang="ko-KR" altLang="en-US" dirty="0"/>
              <a:t>깔끔한 </a:t>
            </a:r>
            <a:r>
              <a:rPr lang="en-US" altLang="ko-KR" dirty="0" err="1"/>
              <a:t>ui</a:t>
            </a:r>
            <a:r>
              <a:rPr lang="ko-KR" altLang="en-US" dirty="0"/>
              <a:t>디자인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           직급별 </a:t>
            </a:r>
            <a:r>
              <a:rPr lang="ko-KR" altLang="en-US" dirty="0" err="1"/>
              <a:t>맞춤기능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34f569d6a9d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검색로직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다양한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프랍스로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유지보수성 강화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,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altLang="ko-KR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useCallback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등에 최적화 시 사용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9" name="Google Shape;2559;g34f569d6a9d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34f569d6a9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&lt;&lt;</a:t>
            </a:r>
            <a:r>
              <a:rPr lang="ko-KR" altLang="en-US" dirty="0" err="1"/>
              <a:t>검색로직</a:t>
            </a:r>
            <a:r>
              <a:rPr lang="en-US" altLang="ko-KR" dirty="0"/>
              <a:t>&gt;&gt;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검색어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입력에 따른 결과 즉시 출력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1" name="Google Shape;2571;g34f569d6a9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34f569d6a9d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&lt;&lt;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</a:t>
            </a:r>
            <a:r>
              <a:rPr lang="en-US" altLang="ko-KR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관리 내 마감일자 기준 리스트 및 여러 조건에 따른 검색 리스트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3" name="Google Shape;2583;g34f569d6a9d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34f569d6a9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</a:t>
            </a:r>
            <a:r>
              <a:rPr lang="en-US" altLang="ko-KR" dirty="0"/>
              <a:t>..</a:t>
            </a:r>
            <a:endParaRPr dirty="0"/>
          </a:p>
        </p:txBody>
      </p:sp>
      <p:sp>
        <p:nvSpPr>
          <p:cNvPr id="2595" name="Google Shape;2595;g34f569d6a9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34f569d6a9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</a:t>
            </a:r>
            <a:r>
              <a:rPr lang="en-US" altLang="ko-KR" dirty="0"/>
              <a:t>..</a:t>
            </a:r>
            <a:endParaRPr dirty="0"/>
          </a:p>
        </p:txBody>
      </p:sp>
      <p:sp>
        <p:nvSpPr>
          <p:cNvPr id="2607" name="Google Shape;2607;g34f569d6a9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34f569d6a9d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</a:t>
            </a:r>
            <a:r>
              <a:rPr lang="en-US" altLang="ko-KR" dirty="0"/>
              <a:t>..</a:t>
            </a:r>
            <a:endParaRPr dirty="0"/>
          </a:p>
        </p:txBody>
      </p:sp>
      <p:sp>
        <p:nvSpPr>
          <p:cNvPr id="2619" name="Google Shape;2619;g34f569d6a9d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34f569d6a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</a:t>
            </a:r>
            <a:r>
              <a:rPr lang="en-US" altLang="ko-KR" dirty="0"/>
              <a:t>..</a:t>
            </a:r>
            <a:endParaRPr dirty="0"/>
          </a:p>
        </p:txBody>
      </p:sp>
      <p:sp>
        <p:nvSpPr>
          <p:cNvPr id="2633" name="Google Shape;2633;g34f569d6a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34f569d6a9d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ko-KR" altLang="en-US" dirty="0"/>
              <a:t>구현</a:t>
            </a:r>
            <a:r>
              <a:rPr lang="en-US" altLang="ko-KR" dirty="0"/>
              <a:t>&gt;&gt;</a:t>
            </a:r>
            <a:endParaRPr dirty="0"/>
          </a:p>
        </p:txBody>
      </p:sp>
      <p:sp>
        <p:nvSpPr>
          <p:cNvPr id="2645" name="Google Shape;2645;g34f569d6a9d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34f569d6a9d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&lt;&lt;</a:t>
            </a:r>
            <a:r>
              <a:rPr lang="ko-KR" altLang="en-US" dirty="0"/>
              <a:t>프로젝트</a:t>
            </a:r>
            <a:r>
              <a:rPr lang="en-US" altLang="ko-KR" dirty="0"/>
              <a:t>&gt;&gt;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각 메뉴 </a:t>
            </a:r>
            <a:r>
              <a:rPr lang="ko-KR" altLang="en-US" sz="11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페이징</a:t>
            </a:r>
            <a:r>
              <a:rPr lang="ko-KR" altLang="en-US" sz="11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기능 및 스타일 구현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7" name="Google Shape;2657;g34f569d6a9d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34f569d6a9d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</a:t>
            </a:r>
            <a:r>
              <a:rPr lang="en-US" altLang="ko-KR" dirty="0"/>
              <a:t>..</a:t>
            </a:r>
            <a:endParaRPr dirty="0"/>
          </a:p>
        </p:txBody>
      </p:sp>
      <p:sp>
        <p:nvSpPr>
          <p:cNvPr id="2669" name="Google Shape;2669;g34f569d6a9d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jp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73500" y="-228600"/>
            <a:ext cx="15443200" cy="110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939800" y="1529500"/>
            <a:ext cx="87375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 b="1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EASY WORK</a:t>
            </a:r>
            <a:endParaRPr sz="18000" b="1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016000" y="6997700"/>
            <a:ext cx="9118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AI-based Collaborative Messenger</a:t>
            </a:r>
            <a:endParaRPr sz="3400">
              <a:solidFill>
                <a:srgbClr val="55536E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80000">
            <a:off x="11633200" y="-2730500"/>
            <a:ext cx="8991600" cy="91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800" y="8483600"/>
            <a:ext cx="16116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740000">
            <a:off x="14770100" y="6819900"/>
            <a:ext cx="42037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1143000" y="8621300"/>
            <a:ext cx="335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Y      O      U      R</a:t>
            </a:r>
            <a:endParaRPr sz="2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653000" y="8621300"/>
            <a:ext cx="335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      O      R      K</a:t>
            </a:r>
            <a:endParaRPr sz="2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230225" y="8621300"/>
            <a:ext cx="6574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      S      S      I      S      T      A      N      T</a:t>
            </a:r>
            <a:endParaRPr sz="2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" name="Google Shape;93;p13" title="가로로고.png"/>
          <p:cNvPicPr preferRelativeResize="0"/>
          <p:nvPr/>
        </p:nvPicPr>
        <p:blipFill rotWithShape="1">
          <a:blip r:embed="rId7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8140700" y="7175500"/>
            <a:ext cx="4483100" cy="4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8300" y="-698500"/>
            <a:ext cx="10287000" cy="104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180000">
            <a:off x="-4229100" y="-215901"/>
            <a:ext cx="103505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838200" y="607181"/>
            <a:ext cx="11937900" cy="3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사용</a:t>
            </a:r>
            <a:r>
              <a:rPr lang="en-US" sz="85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85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기술</a:t>
            </a:r>
            <a:r>
              <a:rPr lang="en-US" sz="85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85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스택</a:t>
            </a:r>
            <a:endParaRPr lang="en-US" sz="85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B73DD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Technical Stack</a:t>
            </a:r>
            <a:endParaRPr sz="7500" dirty="0">
              <a:solidFill>
                <a:srgbClr val="7B73DD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62" name="Google Shape;262;p22" title="가로로고.png"/>
          <p:cNvPicPr preferRelativeResize="0"/>
          <p:nvPr/>
        </p:nvPicPr>
        <p:blipFill rotWithShape="1">
          <a:blip r:embed="rId6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2"/>
          <p:cNvGrpSpPr/>
          <p:nvPr/>
        </p:nvGrpSpPr>
        <p:grpSpPr>
          <a:xfrm>
            <a:off x="735573" y="4221764"/>
            <a:ext cx="14215473" cy="5844444"/>
            <a:chOff x="506975" y="2078975"/>
            <a:chExt cx="17137400" cy="7910725"/>
          </a:xfrm>
        </p:grpSpPr>
        <p:sp>
          <p:nvSpPr>
            <p:cNvPr id="264" name="Google Shape;264;p22"/>
            <p:cNvSpPr/>
            <p:nvPr/>
          </p:nvSpPr>
          <p:spPr>
            <a:xfrm>
              <a:off x="506975" y="2108100"/>
              <a:ext cx="5256000" cy="78816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25" dist="95250" dir="270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5" name="Google Shape;265;p22"/>
            <p:cNvPicPr preferRelativeResize="0"/>
            <p:nvPr/>
          </p:nvPicPr>
          <p:blipFill rotWithShape="1">
            <a:blip r:embed="rId7">
              <a:alphaModFix/>
            </a:blip>
            <a:srcRect l="8520" r="8916"/>
            <a:stretch/>
          </p:blipFill>
          <p:spPr>
            <a:xfrm>
              <a:off x="856338" y="3450100"/>
              <a:ext cx="2541825" cy="165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2"/>
            <p:cNvSpPr/>
            <p:nvPr/>
          </p:nvSpPr>
          <p:spPr>
            <a:xfrm>
              <a:off x="6598375" y="2078975"/>
              <a:ext cx="11046000" cy="47574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25" dist="95250" dir="270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633775" y="7604450"/>
              <a:ext cx="10975200" cy="23115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71463" dist="171450" dir="2700000" algn="bl" rotWithShape="0">
                <a:srgbClr val="000000">
                  <a:alpha val="4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2"/>
            <p:cNvSpPr txBox="1"/>
            <p:nvPr/>
          </p:nvSpPr>
          <p:spPr>
            <a:xfrm>
              <a:off x="6887875" y="7766225"/>
              <a:ext cx="23508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Cooperation Tools</a:t>
              </a:r>
              <a:endParaRPr sz="2400">
                <a:solidFill>
                  <a:srgbClr val="000000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2"/>
            <p:cNvSpPr txBox="1"/>
            <p:nvPr/>
          </p:nvSpPr>
          <p:spPr>
            <a:xfrm>
              <a:off x="7159100" y="2227625"/>
              <a:ext cx="2262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0" name="Google Shape;270;p22" title="KakaoTalk_20250314_094957849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296337" y="2646433"/>
              <a:ext cx="1896626" cy="1958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22"/>
            <p:cNvSpPr txBox="1"/>
            <p:nvPr/>
          </p:nvSpPr>
          <p:spPr>
            <a:xfrm>
              <a:off x="2346635" y="2253825"/>
              <a:ext cx="1725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Frontend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2" name="Google Shape;272;p22" title="Github_logo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764975" y="8007225"/>
              <a:ext cx="1896624" cy="171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2" title="postman-removebg-preview.png"/>
            <p:cNvPicPr preferRelativeResize="0"/>
            <p:nvPr/>
          </p:nvPicPr>
          <p:blipFill rotWithShape="1">
            <a:blip r:embed="rId10">
              <a:alphaModFix/>
            </a:blip>
            <a:srcRect l="21500" r="22170"/>
            <a:stretch/>
          </p:blipFill>
          <p:spPr>
            <a:xfrm>
              <a:off x="14759900" y="4961552"/>
              <a:ext cx="1842576" cy="1708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2" title="vscode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03439" y="5742694"/>
              <a:ext cx="1655063" cy="1655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63325" y="5742699"/>
              <a:ext cx="1857349" cy="1655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456122" y="7766237"/>
              <a:ext cx="3029224" cy="1847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141987" y="2895827"/>
              <a:ext cx="1842575" cy="1851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2" title="다운로드-removebg-preview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2117723" y="7949263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22"/>
            <p:cNvPicPr preferRelativeResize="0"/>
            <p:nvPr/>
          </p:nvPicPr>
          <p:blipFill rotWithShape="1">
            <a:blip r:embed="rId16">
              <a:alphaModFix/>
            </a:blip>
            <a:srcRect r="2856" b="1322"/>
            <a:stretch/>
          </p:blipFill>
          <p:spPr>
            <a:xfrm>
              <a:off x="8337588" y="7740075"/>
              <a:ext cx="4026740" cy="2148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1341638" y="4920468"/>
              <a:ext cx="2541826" cy="1809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2" title="intelij-removebg-preview.png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5192450" y="2868672"/>
              <a:ext cx="1469150" cy="146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2" title="pngegg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681187" y="5047364"/>
              <a:ext cx="2956426" cy="1556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2" title="js.png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650225" y="3434901"/>
              <a:ext cx="1653350" cy="16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9494981" y="2939150"/>
              <a:ext cx="1965461" cy="17252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5" name="Google Shape;2685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6" name="Google Shape;2686;p130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687" name="Google Shape;2687;p130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Google Shape;2688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130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Google Shape;2690;p130"/>
          <p:cNvSpPr/>
          <p:nvPr/>
        </p:nvSpPr>
        <p:spPr>
          <a:xfrm>
            <a:off x="1306925" y="3256225"/>
            <a:ext cx="2336700" cy="73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화면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691" name="Google Shape;2691;p130"/>
          <p:cNvGrpSpPr/>
          <p:nvPr/>
        </p:nvGrpSpPr>
        <p:grpSpPr>
          <a:xfrm>
            <a:off x="4572000" y="3255264"/>
            <a:ext cx="12764426" cy="6382197"/>
            <a:chOff x="4226675" y="2689975"/>
            <a:chExt cx="14042273" cy="7006474"/>
          </a:xfrm>
        </p:grpSpPr>
        <p:pic>
          <p:nvPicPr>
            <p:cNvPr id="2692" name="Google Shape;2692;p130" title="20250423_154048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26675" y="2689975"/>
              <a:ext cx="14042273" cy="7006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3" name="Google Shape;2693;p130"/>
            <p:cNvSpPr/>
            <p:nvPr/>
          </p:nvSpPr>
          <p:spPr>
            <a:xfrm>
              <a:off x="9862025" y="9204550"/>
              <a:ext cx="3806400" cy="3633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130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(19) 각 메뉴 페이징 기능 및 스타일 구현</a:t>
            </a:r>
            <a:endParaRPr sz="3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9" name="Google Shape;2699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0" name="Google Shape;2700;p131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01" name="Google Shape;2701;p131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3" name="Google Shape;2703;p131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4" name="Google Shape;2704;p131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(20)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구현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705" name="Google Shape;2705;p131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06" name="Google Shape;2706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7" cy="4123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1" name="Google Shape;2711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2" name="Google Shape;2712;p132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13" name="Google Shape;2713;p132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p132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Google Shape;2716;p132"/>
          <p:cNvSpPr txBox="1"/>
          <p:nvPr/>
        </p:nvSpPr>
        <p:spPr>
          <a:xfrm>
            <a:off x="3973775" y="1397000"/>
            <a:ext cx="75927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(21)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JWT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토큰에서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사용자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정보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457200" lvl="0" indent="45720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추출하여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게시물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등록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717" name="Google Shape;2717;p132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18" name="Google Shape;2718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6" cy="5881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" name="Google Shape;2723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p133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25" name="Google Shape;2725;p133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p133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8" name="Google Shape;2728;p133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(21) 게시판 리스트</a:t>
            </a:r>
            <a:endParaRPr sz="3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729" name="Google Shape;2729;p133"/>
          <p:cNvSpPr/>
          <p:nvPr/>
        </p:nvSpPr>
        <p:spPr>
          <a:xfrm>
            <a:off x="1306925" y="3256225"/>
            <a:ext cx="2336700" cy="73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화면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30" name="Google Shape;2730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8" cy="5955318"/>
          </a:xfrm>
          <a:prstGeom prst="rect">
            <a:avLst/>
          </a:prstGeom>
          <a:noFill/>
          <a:ln>
            <a:noFill/>
          </a:ln>
        </p:spPr>
      </p:pic>
      <p:sp>
        <p:nvSpPr>
          <p:cNvPr id="2731" name="Google Shape;2731;p133"/>
          <p:cNvSpPr/>
          <p:nvPr/>
        </p:nvSpPr>
        <p:spPr>
          <a:xfrm>
            <a:off x="8917025" y="7498400"/>
            <a:ext cx="385200" cy="4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6" name="Google Shape;2736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7" name="Google Shape;2737;p134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38" name="Google Shape;2738;p134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Google Shape;2739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134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1" name="Google Shape;2741;p134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(22)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채팅방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접속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시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웹소켓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연결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742" name="Google Shape;2742;p134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43" name="Google Shape;2743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37592" cy="446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8" name="Google Shape;2748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9" name="Google Shape;2749;p135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50" name="Google Shape;2750;p135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135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3" name="Google Shape;2753;p135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(23)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채팅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(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송수신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등)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754" name="Google Shape;2754;p135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55" name="Google Shape;2755;p135"/>
          <p:cNvPicPr preferRelativeResize="0"/>
          <p:nvPr/>
        </p:nvPicPr>
        <p:blipFill rotWithShape="1">
          <a:blip r:embed="rId6">
            <a:alphaModFix/>
          </a:blip>
          <a:srcRect b="23774"/>
          <a:stretch/>
        </p:blipFill>
        <p:spPr>
          <a:xfrm>
            <a:off x="4572000" y="3255264"/>
            <a:ext cx="12765023" cy="249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0" name="Google Shape;2760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1" name="Google Shape;2761;p136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62" name="Google Shape;2762;p136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Google Shape;2763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Google Shape;2764;p136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5" name="Google Shape;2765;p136"/>
          <p:cNvSpPr/>
          <p:nvPr/>
        </p:nvSpPr>
        <p:spPr>
          <a:xfrm>
            <a:off x="1306925" y="3256225"/>
            <a:ext cx="2336700" cy="73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화면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66" name="Google Shape;2766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65025" cy="6382511"/>
          </a:xfrm>
          <a:prstGeom prst="rect">
            <a:avLst/>
          </a:prstGeom>
          <a:noFill/>
          <a:ln>
            <a:noFill/>
          </a:ln>
        </p:spPr>
      </p:pic>
      <p:sp>
        <p:nvSpPr>
          <p:cNvPr id="2767" name="Google Shape;2767;p136"/>
          <p:cNvSpPr/>
          <p:nvPr/>
        </p:nvSpPr>
        <p:spPr>
          <a:xfrm>
            <a:off x="8759275" y="5378825"/>
            <a:ext cx="4662300" cy="2316000"/>
          </a:xfrm>
          <a:prstGeom prst="rect">
            <a:avLst/>
          </a:prstGeom>
          <a:solidFill>
            <a:srgbClr val="E5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8" name="Google Shape;2768;p136"/>
          <p:cNvPicPr preferRelativeResize="0"/>
          <p:nvPr/>
        </p:nvPicPr>
        <p:blipFill rotWithShape="1">
          <a:blip r:embed="rId6">
            <a:alphaModFix/>
          </a:blip>
          <a:srcRect l="33277" t="56955" r="51835" b="31603"/>
          <a:stretch/>
        </p:blipFill>
        <p:spPr>
          <a:xfrm>
            <a:off x="8670600" y="6081425"/>
            <a:ext cx="1900298" cy="73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9" name="Google Shape;2769;p136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(24) 채팅 기능 (송수신 등)</a:t>
            </a:r>
            <a:endParaRPr sz="3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4" name="Google Shape;2774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5" name="Google Shape;2775;p137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76" name="Google Shape;2776;p137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p137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9" name="Google Shape;2779;p137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(25)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채팅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-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AI요약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780" name="Google Shape;2780;p137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81" name="Google Shape;2781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37592" cy="662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6" name="Google Shape;278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7" name="Google Shape;2787;p138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88" name="Google Shape;2788;p138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0" name="Google Shape;2790;p138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1" name="Google Shape;2791;p138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(25) 채팅 기능 - AI요약 기능</a:t>
            </a:r>
            <a:endParaRPr sz="3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792" name="Google Shape;2792;p138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93" name="Google Shape;2793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65026" cy="584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8" name="Google Shape;2798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p139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800" name="Google Shape;2800;p139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139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3" name="Google Shape;2803;p139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(25) 채팅 기능 - AI요약 기능</a:t>
            </a:r>
            <a:endParaRPr sz="3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04" name="Google Shape;2804;p139"/>
          <p:cNvSpPr/>
          <p:nvPr/>
        </p:nvSpPr>
        <p:spPr>
          <a:xfrm>
            <a:off x="1306925" y="3256225"/>
            <a:ext cx="2336700" cy="73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화면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05" name="Google Shape;2805;p139"/>
          <p:cNvGrpSpPr/>
          <p:nvPr/>
        </p:nvGrpSpPr>
        <p:grpSpPr>
          <a:xfrm>
            <a:off x="4572000" y="3255264"/>
            <a:ext cx="12765024" cy="6511028"/>
            <a:chOff x="0" y="500063"/>
            <a:chExt cx="18288000" cy="9286875"/>
          </a:xfrm>
        </p:grpSpPr>
        <p:pic>
          <p:nvPicPr>
            <p:cNvPr id="2806" name="Google Shape;2806;p1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500063"/>
              <a:ext cx="18288000" cy="928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7" name="Google Shape;2807;p1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752800" y="4433513"/>
              <a:ext cx="3600450" cy="366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8" name="Google Shape;2808;p139"/>
          <p:cNvSpPr/>
          <p:nvPr/>
        </p:nvSpPr>
        <p:spPr>
          <a:xfrm>
            <a:off x="14075575" y="5933275"/>
            <a:ext cx="2698800" cy="2837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8140700" y="7175500"/>
            <a:ext cx="4483100" cy="4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8300" y="-698500"/>
            <a:ext cx="10287000" cy="104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180000">
            <a:off x="-4229100" y="-215901"/>
            <a:ext cx="103505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 txBox="1"/>
          <p:nvPr/>
        </p:nvSpPr>
        <p:spPr>
          <a:xfrm>
            <a:off x="838200" y="607181"/>
            <a:ext cx="11937900" cy="3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유사 사이트 비교 및 분석</a:t>
            </a:r>
            <a:endParaRPr sz="7500">
              <a:solidFill>
                <a:srgbClr val="7B73DD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93" name="Google Shape;293;p23" title="가로로고.png"/>
          <p:cNvPicPr preferRelativeResize="0"/>
          <p:nvPr/>
        </p:nvPicPr>
        <p:blipFill rotWithShape="1">
          <a:blip r:embed="rId6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/>
          <p:nvPr/>
        </p:nvSpPr>
        <p:spPr>
          <a:xfrm>
            <a:off x="809550" y="4316588"/>
            <a:ext cx="16668900" cy="1676700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3" title="02_NAVER-WORKS_log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4505" y="4685099"/>
            <a:ext cx="2092218" cy="98947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/>
          <p:nvPr/>
        </p:nvSpPr>
        <p:spPr>
          <a:xfrm>
            <a:off x="5150625" y="4533334"/>
            <a:ext cx="8246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 항목</a:t>
            </a:r>
            <a:b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게시판에 들어갈 속성 및 항목 참고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기획 프로그램 개발에 맞게 게시판의 </a:t>
            </a:r>
            <a:r>
              <a:rPr lang="en-US" sz="1800" b="1">
                <a:solidFill>
                  <a:schemeClr val="lt1"/>
                </a:solidFill>
                <a:highlight>
                  <a:srgbClr val="FA7531"/>
                </a:highlight>
                <a:latin typeface="Nanum Gothic"/>
                <a:ea typeface="Nanum Gothic"/>
                <a:cs typeface="Nanum Gothic"/>
                <a:sym typeface="Nanum Gothic"/>
              </a:rPr>
              <a:t>용도와 목적 변형 및 차별화</a:t>
            </a: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진행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809550" y="6407286"/>
            <a:ext cx="16668900" cy="3131400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23" title="jira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1904" y="6756677"/>
            <a:ext cx="2577419" cy="97787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 txBox="1"/>
          <p:nvPr/>
        </p:nvSpPr>
        <p:spPr>
          <a:xfrm>
            <a:off x="5306850" y="6599113"/>
            <a:ext cx="12171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페이지</a:t>
            </a:r>
            <a:b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lt1"/>
                </a:solidFill>
                <a:highlight>
                  <a:srgbClr val="FA7531"/>
                </a:highlight>
                <a:latin typeface="Nanum Gothic"/>
                <a:ea typeface="Nanum Gothic"/>
                <a:cs typeface="Nanum Gothic"/>
                <a:sym typeface="Nanum Gothic"/>
              </a:rPr>
              <a:t>할 일, 진행 중, 완료 대기, 완료</a:t>
            </a: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등 카드 형태로 업무를 구성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항목을 깔끔하게 일목요연하게 분류하는 부분을 참조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5306850" y="8083975"/>
            <a:ext cx="770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상세조회</a:t>
            </a:r>
            <a:b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lt1"/>
                </a:solidFill>
                <a:highlight>
                  <a:srgbClr val="FA7531"/>
                </a:highlight>
                <a:latin typeface="Nanum Gothic"/>
                <a:ea typeface="Nanum Gothic"/>
                <a:cs typeface="Nanum Gothic"/>
                <a:sym typeface="Nanum Gothic"/>
              </a:rPr>
              <a:t>업무에 설명 추가 및 세부사항 항목 참고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comment 참고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140"/>
          <p:cNvSpPr txBox="1"/>
          <p:nvPr/>
        </p:nvSpPr>
        <p:spPr>
          <a:xfrm>
            <a:off x="4189200" y="3773525"/>
            <a:ext cx="99096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프로그램 시연</a:t>
            </a:r>
            <a:endParaRPr sz="13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815" name="Google Shape;2815;p140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6" name="Google Shape;2816;p140"/>
          <p:cNvSpPr txBox="1"/>
          <p:nvPr/>
        </p:nvSpPr>
        <p:spPr>
          <a:xfrm>
            <a:off x="-5425375" y="-958050"/>
            <a:ext cx="4550700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1차/3차 요구사항 기반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7" name="Google Shape;2817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3451" y="5574875"/>
            <a:ext cx="13198802" cy="29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7" name="Google Shape;2407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Google Shape;2408;p117"/>
          <p:cNvSpPr txBox="1"/>
          <p:nvPr/>
        </p:nvSpPr>
        <p:spPr>
          <a:xfrm>
            <a:off x="6832050" y="3547475"/>
            <a:ext cx="54282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Q&amp;A</a:t>
            </a:r>
            <a:endParaRPr sz="1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09" name="Google Shape;2409;p117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Google Shape;2410;p117"/>
          <p:cNvSpPr txBox="1"/>
          <p:nvPr/>
        </p:nvSpPr>
        <p:spPr>
          <a:xfrm>
            <a:off x="-5425375" y="-958050"/>
            <a:ext cx="4550700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1차/3차 요구사항 기반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685"/>
        </a:solidFill>
        <a:effectLst/>
      </p:bgPr>
    </p:bg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5" name="Google Shape;2415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3200" y="6967950"/>
            <a:ext cx="18694400" cy="78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12800" y="1270000"/>
            <a:ext cx="17653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02100" y="4165600"/>
            <a:ext cx="34163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118"/>
          <p:cNvSpPr txBox="1"/>
          <p:nvPr/>
        </p:nvSpPr>
        <p:spPr>
          <a:xfrm>
            <a:off x="1752600" y="2882900"/>
            <a:ext cx="147828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"</a:t>
            </a:r>
            <a:r>
              <a:rPr lang="en-US" sz="150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Thank you</a:t>
            </a:r>
            <a:r>
              <a:rPr lang="en-US" sz="15000" b="1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"</a:t>
            </a:r>
            <a:endParaRPr sz="15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19" name="Google Shape;2419;p118" title="가로로고.png"/>
          <p:cNvPicPr preferRelativeResize="0"/>
          <p:nvPr/>
        </p:nvPicPr>
        <p:blipFill rotWithShape="1">
          <a:blip r:embed="rId6">
            <a:alphaModFix/>
          </a:blip>
          <a:srcRect l="24668" t="11999" r="19139" b="72666"/>
          <a:stretch/>
        </p:blipFill>
        <p:spPr>
          <a:xfrm>
            <a:off x="7805950" y="7581900"/>
            <a:ext cx="2676075" cy="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8140700" y="7175500"/>
            <a:ext cx="4483100" cy="4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8300" y="-698500"/>
            <a:ext cx="10287000" cy="104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180000">
            <a:off x="-4229100" y="-215901"/>
            <a:ext cx="103505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 title="가로로고.png"/>
          <p:cNvPicPr preferRelativeResize="0"/>
          <p:nvPr/>
        </p:nvPicPr>
        <p:blipFill rotWithShape="1">
          <a:blip r:embed="rId6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/>
          <p:nvPr/>
        </p:nvSpPr>
        <p:spPr>
          <a:xfrm>
            <a:off x="809550" y="1254180"/>
            <a:ext cx="16668900" cy="3275100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8645" y="1516695"/>
            <a:ext cx="2594304" cy="1128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4"/>
          <p:cNvGrpSpPr/>
          <p:nvPr/>
        </p:nvGrpSpPr>
        <p:grpSpPr>
          <a:xfrm>
            <a:off x="5148072" y="1516693"/>
            <a:ext cx="10609500" cy="2798925"/>
            <a:chOff x="5148072" y="4579125"/>
            <a:chExt cx="10609500" cy="2798925"/>
          </a:xfrm>
        </p:grpSpPr>
        <p:sp>
          <p:nvSpPr>
            <p:cNvPr id="312" name="Google Shape;312;p24"/>
            <p:cNvSpPr txBox="1"/>
            <p:nvPr/>
          </p:nvSpPr>
          <p:spPr>
            <a:xfrm>
              <a:off x="5148072" y="4579125"/>
              <a:ext cx="77067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anum Gothic"/>
                <a:buChar char="●"/>
              </a:pPr>
              <a:r>
                <a:rPr lang="en-US" sz="18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업무 리스트</a:t>
              </a:r>
              <a:br>
                <a:rPr lang="en-US" sz="18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</a:br>
              <a:endParaRPr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anum Gothic"/>
                <a:buChar char="-"/>
              </a:pPr>
              <a:r>
                <a:rPr lang="en-US" sz="18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기존의 카드 형태와 다른</a:t>
              </a:r>
              <a:r>
                <a:rPr lang="en-US" sz="1800" b="1">
                  <a:solidFill>
                    <a:schemeClr val="lt1"/>
                  </a:solidFill>
                  <a:highlight>
                    <a:srgbClr val="FA753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 리스트 형식으로</a:t>
              </a:r>
              <a:br>
                <a:rPr lang="en-US" sz="1800" b="1">
                  <a:solidFill>
                    <a:schemeClr val="lt1"/>
                  </a:solidFill>
                  <a:highlight>
                    <a:srgbClr val="FA753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</a:br>
              <a:r>
                <a:rPr lang="en-US" sz="1800" b="1">
                  <a:solidFill>
                    <a:schemeClr val="lt1"/>
                  </a:solidFill>
                  <a:highlight>
                    <a:srgbClr val="FA753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카드 방식과 리스트 방식의 장,단점 비교</a:t>
              </a:r>
              <a:endParaRPr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313" name="Google Shape;313;p24"/>
            <p:cNvSpPr txBox="1"/>
            <p:nvPr/>
          </p:nvSpPr>
          <p:spPr>
            <a:xfrm>
              <a:off x="5148072" y="6085050"/>
              <a:ext cx="106095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anum Gothic"/>
                <a:buChar char="●"/>
              </a:pPr>
              <a:r>
                <a:rPr lang="en-US" sz="18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업무 리스트</a:t>
              </a:r>
              <a:br>
                <a:rPr lang="en-US" sz="18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</a:br>
              <a:endParaRPr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anum Gothic"/>
                <a:buChar char="-"/>
              </a:pPr>
              <a:r>
                <a:rPr lang="en-US" sz="18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카드형 리스트의 UI 구성 참고  </a:t>
              </a:r>
              <a:endParaRPr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anum Gothic"/>
                <a:buChar char="-"/>
              </a:pPr>
              <a:r>
                <a:rPr lang="en-US" sz="1800" b="1">
                  <a:solidFill>
                    <a:schemeClr val="lt1"/>
                  </a:solidFill>
                  <a:highlight>
                    <a:srgbClr val="FA753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업무의 단계별 진행 상태를 한 눈에 알아보기 위한 구성방식 참조</a:t>
              </a:r>
              <a:endParaRPr sz="1800" b="1">
                <a:solidFill>
                  <a:schemeClr val="lt1"/>
                </a:solidFill>
                <a:highlight>
                  <a:srgbClr val="FA753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314" name="Google Shape;314;p24"/>
          <p:cNvSpPr/>
          <p:nvPr/>
        </p:nvSpPr>
        <p:spPr>
          <a:xfrm>
            <a:off x="809550" y="5078602"/>
            <a:ext cx="16668900" cy="1928700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813825" y="7467600"/>
            <a:ext cx="16668900" cy="1928700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4" title="Flow_logo_21121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0733" y="5562600"/>
            <a:ext cx="3310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4"/>
          <p:cNvSpPr txBox="1"/>
          <p:nvPr/>
        </p:nvSpPr>
        <p:spPr>
          <a:xfrm>
            <a:off x="5148072" y="5212080"/>
            <a:ext cx="10609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조직도</a:t>
            </a:r>
            <a:b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높은 가시성을 위한 UI/UX 참고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조직도 내 구성 요소(프로젝트/부서/직급 등) 참조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lt1"/>
                </a:solidFill>
                <a:highlight>
                  <a:srgbClr val="FA7531"/>
                </a:highlight>
                <a:latin typeface="Nanum Gothic"/>
                <a:ea typeface="Nanum Gothic"/>
                <a:cs typeface="Nanum Gothic"/>
                <a:sym typeface="Nanum Gothic"/>
              </a:rPr>
              <a:t>기획 프로그램에 해당 조직도의 설계방식 활용 및 변형</a:t>
            </a:r>
            <a:endParaRPr sz="1800" b="1">
              <a:solidFill>
                <a:schemeClr val="lt1"/>
              </a:solidFill>
              <a:highlight>
                <a:srgbClr val="FA753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8" name="Google Shape;31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0733" y="7919676"/>
            <a:ext cx="3310127" cy="89189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/>
          <p:nvPr/>
        </p:nvSpPr>
        <p:spPr>
          <a:xfrm>
            <a:off x="5148077" y="7719124"/>
            <a:ext cx="10164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●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채팅방</a:t>
            </a:r>
            <a:b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세 가지의 창을 하나의 화면에서 구현하는 구성 참고 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sz="1800" b="1">
                <a:solidFill>
                  <a:schemeClr val="lt1"/>
                </a:solidFill>
                <a:highlight>
                  <a:srgbClr val="FA7531"/>
                </a:highlight>
                <a:latin typeface="Nanum Gothic"/>
                <a:ea typeface="Nanum Gothic"/>
                <a:cs typeface="Nanum Gothic"/>
                <a:sym typeface="Nanum Gothic"/>
              </a:rPr>
              <a:t>우측 패널에 AI요약 기능 관련 화면을 구현해 참고하여 프로그램과 차별화</a:t>
            </a:r>
            <a:endParaRPr sz="1800" b="1">
              <a:solidFill>
                <a:schemeClr val="lt1"/>
              </a:solidFill>
              <a:highlight>
                <a:srgbClr val="FA753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180000">
            <a:off x="-4229100" y="-215901"/>
            <a:ext cx="103505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8300" y="-698500"/>
            <a:ext cx="10287000" cy="104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/>
          <p:nvPr/>
        </p:nvSpPr>
        <p:spPr>
          <a:xfrm>
            <a:off x="841250" y="4492750"/>
            <a:ext cx="10084500" cy="1359000"/>
          </a:xfrm>
          <a:prstGeom prst="roundRect">
            <a:avLst>
              <a:gd name="adj" fmla="val 50000"/>
            </a:avLst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293100" y="7175500"/>
            <a:ext cx="4483100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5"/>
          <p:cNvSpPr/>
          <p:nvPr/>
        </p:nvSpPr>
        <p:spPr>
          <a:xfrm>
            <a:off x="841248" y="6138672"/>
            <a:ext cx="10122300" cy="1359000"/>
          </a:xfrm>
          <a:prstGeom prst="roundRect">
            <a:avLst>
              <a:gd name="adj" fmla="val 50000"/>
            </a:avLst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5"/>
          <p:cNvSpPr txBox="1"/>
          <p:nvPr/>
        </p:nvSpPr>
        <p:spPr>
          <a:xfrm>
            <a:off x="838200" y="603504"/>
            <a:ext cx="11937900" cy="3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FA753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목표 기능</a:t>
            </a:r>
            <a:endParaRPr sz="8500">
              <a:solidFill>
                <a:srgbClr val="FA753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C9A68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Target function</a:t>
            </a:r>
            <a:endParaRPr sz="7500">
              <a:solidFill>
                <a:srgbClr val="FC9A68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2544650" y="4965650"/>
            <a:ext cx="763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AI 를 활용한 특정 시간 내의 업무 메시지 요약</a:t>
            </a:r>
            <a:endParaRPr sz="3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1" name="Google Shape;331;p25" title="가로로고.png"/>
          <p:cNvPicPr preferRelativeResize="0"/>
          <p:nvPr/>
        </p:nvPicPr>
        <p:blipFill rotWithShape="1">
          <a:blip r:embed="rId6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5"/>
          <p:cNvSpPr/>
          <p:nvPr/>
        </p:nvSpPr>
        <p:spPr>
          <a:xfrm>
            <a:off x="990600" y="4629912"/>
            <a:ext cx="1056300" cy="105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990600" y="6266362"/>
            <a:ext cx="1056300" cy="105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1302850" y="4775450"/>
            <a:ext cx="42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3A3685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1</a:t>
            </a:r>
            <a:endParaRPr sz="3500" b="1">
              <a:solidFill>
                <a:srgbClr val="3A3685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305900" y="6424800"/>
            <a:ext cx="42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35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1010025" y="4657344"/>
            <a:ext cx="1056300" cy="105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1307592" y="4821936"/>
            <a:ext cx="42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35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841248" y="7738872"/>
            <a:ext cx="10122300" cy="1359000"/>
          </a:xfrm>
          <a:prstGeom prst="roundRect">
            <a:avLst>
              <a:gd name="adj" fmla="val 50000"/>
            </a:avLst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2556338" y="6430216"/>
            <a:ext cx="73002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직급(권한)에 따른 활성화 시스템 분리 및 업무 관리 프로그램 구축</a:t>
            </a:r>
            <a:endParaRPr sz="3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25"/>
          <p:cNvSpPr/>
          <p:nvPr/>
        </p:nvSpPr>
        <p:spPr>
          <a:xfrm>
            <a:off x="987552" y="7864712"/>
            <a:ext cx="1056300" cy="105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1302850" y="8017100"/>
            <a:ext cx="42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35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42" name="Google Shape;34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25600" y="-27425"/>
            <a:ext cx="7633175" cy="7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5"/>
          <p:cNvPicPr preferRelativeResize="0"/>
          <p:nvPr/>
        </p:nvPicPr>
        <p:blipFill rotWithShape="1">
          <a:blip r:embed="rId7">
            <a:alphaModFix/>
          </a:blip>
          <a:srcRect l="45127" b="48280"/>
          <a:stretch/>
        </p:blipFill>
        <p:spPr>
          <a:xfrm flipH="1">
            <a:off x="14539149" y="3528575"/>
            <a:ext cx="3020429" cy="2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5"/>
          <p:cNvSpPr/>
          <p:nvPr/>
        </p:nvSpPr>
        <p:spPr>
          <a:xfrm>
            <a:off x="17035900" y="6039725"/>
            <a:ext cx="822600" cy="878700"/>
          </a:xfrm>
          <a:prstGeom prst="rect">
            <a:avLst/>
          </a:prstGeom>
          <a:solidFill>
            <a:srgbClr val="7B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5"/>
          <p:cNvSpPr txBox="1"/>
          <p:nvPr/>
        </p:nvSpPr>
        <p:spPr>
          <a:xfrm>
            <a:off x="2544650" y="8017098"/>
            <a:ext cx="639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편리성을 갖춘 사용자 DB 관리</a:t>
            </a:r>
            <a:endParaRPr sz="3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6"/>
          <p:cNvSpPr txBox="1"/>
          <p:nvPr/>
        </p:nvSpPr>
        <p:spPr>
          <a:xfrm>
            <a:off x="939800" y="1397000"/>
            <a:ext cx="7874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요구사항 명세서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(팀원 직급 이상 기준)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52" name="Google Shape;352;p26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6"/>
          <p:cNvSpPr/>
          <p:nvPr/>
        </p:nvSpPr>
        <p:spPr>
          <a:xfrm>
            <a:off x="1225296" y="8138675"/>
            <a:ext cx="7275900" cy="1331100"/>
          </a:xfrm>
          <a:prstGeom prst="wedgeRoundRectCallout">
            <a:avLst>
              <a:gd name="adj1" fmla="val -59085"/>
              <a:gd name="adj2" fmla="val 3982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1628140" y="8460350"/>
            <a:ext cx="74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톡방 내 공지사항을 편하게 보고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5" name="Google Shape;355;p26"/>
          <p:cNvSpPr/>
          <p:nvPr/>
        </p:nvSpPr>
        <p:spPr>
          <a:xfrm>
            <a:off x="9778838" y="7997675"/>
            <a:ext cx="7275900" cy="1984200"/>
          </a:xfrm>
          <a:prstGeom prst="wedgeRoundRectCallout">
            <a:avLst>
              <a:gd name="adj1" fmla="val 59184"/>
              <a:gd name="adj2" fmla="val 3930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10401138" y="8395550"/>
            <a:ext cx="7457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나를 멘션한 메시지를 한 곳에서 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모아보고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7" name="Google Shape;357;p26"/>
          <p:cNvSpPr/>
          <p:nvPr/>
        </p:nvSpPr>
        <p:spPr>
          <a:xfrm>
            <a:off x="9919025" y="6254288"/>
            <a:ext cx="6451200" cy="1331100"/>
          </a:xfrm>
          <a:prstGeom prst="wedgeRoundRectCallout">
            <a:avLst>
              <a:gd name="adj1" fmla="val 59184"/>
              <a:gd name="adj2" fmla="val 3930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10196638" y="6575963"/>
            <a:ext cx="74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업무지시를 명확하게 받고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p26"/>
          <p:cNvPicPr preferRelativeResize="0"/>
          <p:nvPr/>
        </p:nvPicPr>
        <p:blipFill rotWithShape="1">
          <a:blip r:embed="rId5">
            <a:alphaModFix/>
          </a:blip>
          <a:srcRect l="13284" t="66000"/>
          <a:stretch/>
        </p:blipFill>
        <p:spPr>
          <a:xfrm>
            <a:off x="8761799" y="2325672"/>
            <a:ext cx="8639549" cy="338730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/>
          <p:nvPr/>
        </p:nvSpPr>
        <p:spPr>
          <a:xfrm>
            <a:off x="1225296" y="6324800"/>
            <a:ext cx="6616800" cy="1331100"/>
          </a:xfrm>
          <a:prstGeom prst="wedgeRoundRectCallout">
            <a:avLst>
              <a:gd name="adj1" fmla="val -59085"/>
              <a:gd name="adj2" fmla="val 3982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6"/>
          <p:cNvSpPr txBox="1"/>
          <p:nvPr/>
        </p:nvSpPr>
        <p:spPr>
          <a:xfrm>
            <a:off x="1628140" y="6646463"/>
            <a:ext cx="74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쌓인 메시지를 요약해서 보고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7"/>
          <p:cNvSpPr txBox="1"/>
          <p:nvPr/>
        </p:nvSpPr>
        <p:spPr>
          <a:xfrm>
            <a:off x="939800" y="1397000"/>
            <a:ext cx="7874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요구사항 명세서</a:t>
            </a:r>
            <a:endParaRPr sz="85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(팀장 직급 이상 기준)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68" name="Google Shape;36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4800" y="8293100"/>
            <a:ext cx="435610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 title="가로로고.png"/>
          <p:cNvPicPr preferRelativeResize="0"/>
          <p:nvPr/>
        </p:nvPicPr>
        <p:blipFill rotWithShape="1">
          <a:blip r:embed="rId5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/>
          <p:nvPr/>
        </p:nvSpPr>
        <p:spPr>
          <a:xfrm>
            <a:off x="1225550" y="6287700"/>
            <a:ext cx="8249400" cy="1331100"/>
          </a:xfrm>
          <a:prstGeom prst="wedgeRoundRectCallout">
            <a:avLst>
              <a:gd name="adj1" fmla="val -59085"/>
              <a:gd name="adj2" fmla="val 3982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1466850" y="6609375"/>
            <a:ext cx="802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공지사항이 눈에 띄는 곳에 있었으면 좋겠어요.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10308176" y="6611250"/>
            <a:ext cx="6739800" cy="1206600"/>
          </a:xfrm>
          <a:prstGeom prst="wedgeRoundRectCallout">
            <a:avLst>
              <a:gd name="adj1" fmla="val 56262"/>
              <a:gd name="adj2" fmla="val 4237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10419938" y="6876000"/>
            <a:ext cx="74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결재 올린 서류를 몰아서 보고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1225550" y="8230800"/>
            <a:ext cx="5844000" cy="1206600"/>
          </a:xfrm>
          <a:prstGeom prst="wedgeRoundRectCallout">
            <a:avLst>
              <a:gd name="adj1" fmla="val -61217"/>
              <a:gd name="adj2" fmla="val 47228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 txBox="1"/>
          <p:nvPr/>
        </p:nvSpPr>
        <p:spPr>
          <a:xfrm>
            <a:off x="1498600" y="8552475"/>
            <a:ext cx="558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진행상황을 한 눈에 보고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11249750" y="8587100"/>
            <a:ext cx="5642400" cy="1206600"/>
          </a:xfrm>
          <a:prstGeom prst="wedgeRoundRectCallout">
            <a:avLst>
              <a:gd name="adj1" fmla="val 59184"/>
              <a:gd name="adj2" fmla="val 3930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11603825" y="8844425"/>
            <a:ext cx="564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분장을 쉽게 하고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531175" y="5833872"/>
            <a:ext cx="818700" cy="2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1950" y="1319200"/>
            <a:ext cx="4189275" cy="41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8"/>
          <p:cNvSpPr txBox="1"/>
          <p:nvPr/>
        </p:nvSpPr>
        <p:spPr>
          <a:xfrm>
            <a:off x="939800" y="1397000"/>
            <a:ext cx="7874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요구사항 명세서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86" name="Google Shape;38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4800" y="8293100"/>
            <a:ext cx="435610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 title="가로로고.png"/>
          <p:cNvPicPr preferRelativeResize="0"/>
          <p:nvPr/>
        </p:nvPicPr>
        <p:blipFill rotWithShape="1">
          <a:blip r:embed="rId5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8"/>
          <p:cNvSpPr/>
          <p:nvPr/>
        </p:nvSpPr>
        <p:spPr>
          <a:xfrm>
            <a:off x="1089275" y="7875075"/>
            <a:ext cx="4965900" cy="1331100"/>
          </a:xfrm>
          <a:prstGeom prst="wedgeRoundRectCallout">
            <a:avLst>
              <a:gd name="adj1" fmla="val -59085"/>
              <a:gd name="adj2" fmla="val 3982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8"/>
          <p:cNvSpPr txBox="1"/>
          <p:nvPr/>
        </p:nvSpPr>
        <p:spPr>
          <a:xfrm>
            <a:off x="1302350" y="8217375"/>
            <a:ext cx="557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보고를 쉽게 올리고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11696263" y="6241263"/>
            <a:ext cx="4965900" cy="1206600"/>
          </a:xfrm>
          <a:prstGeom prst="wedgeRoundRectCallout">
            <a:avLst>
              <a:gd name="adj1" fmla="val 59184"/>
              <a:gd name="adj2" fmla="val 3930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8"/>
          <p:cNvSpPr txBox="1"/>
          <p:nvPr/>
        </p:nvSpPr>
        <p:spPr>
          <a:xfrm>
            <a:off x="12075113" y="6493863"/>
            <a:ext cx="435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투표 기능 만들어주세요.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28"/>
          <p:cNvSpPr/>
          <p:nvPr/>
        </p:nvSpPr>
        <p:spPr>
          <a:xfrm>
            <a:off x="8020650" y="8220463"/>
            <a:ext cx="8712900" cy="1331100"/>
          </a:xfrm>
          <a:prstGeom prst="wedgeRoundRectCallout">
            <a:avLst>
              <a:gd name="adj1" fmla="val 59184"/>
              <a:gd name="adj2" fmla="val 3930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8408025" y="8554788"/>
            <a:ext cx="824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내가 원하는 키워드로 채팅방에 검색하고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4" name="Google Shape;39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4350" y="5635100"/>
            <a:ext cx="4356100" cy="1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8"/>
          <p:cNvSpPr/>
          <p:nvPr/>
        </p:nvSpPr>
        <p:spPr>
          <a:xfrm>
            <a:off x="1201300" y="3858300"/>
            <a:ext cx="6573000" cy="1331100"/>
          </a:xfrm>
          <a:prstGeom prst="wedgeRoundRectCallout">
            <a:avLst>
              <a:gd name="adj1" fmla="val -59085"/>
              <a:gd name="adj2" fmla="val 3982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8"/>
          <p:cNvSpPr txBox="1"/>
          <p:nvPr/>
        </p:nvSpPr>
        <p:spPr>
          <a:xfrm>
            <a:off x="1595000" y="4179975"/>
            <a:ext cx="74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팀원의 일정을 확인하고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1155650" y="5632250"/>
            <a:ext cx="7774800" cy="1658100"/>
          </a:xfrm>
          <a:prstGeom prst="wedgeRoundRectCallout">
            <a:avLst>
              <a:gd name="adj1" fmla="val -59085"/>
              <a:gd name="adj2" fmla="val 3982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8"/>
          <p:cNvSpPr txBox="1"/>
          <p:nvPr/>
        </p:nvSpPr>
        <p:spPr>
          <a:xfrm>
            <a:off x="1549350" y="5877725"/>
            <a:ext cx="7457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자료를 빨리 공유 받고 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그 자료에 대해서 검색도 하고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9323050" y="4296550"/>
            <a:ext cx="7457400" cy="1331100"/>
          </a:xfrm>
          <a:prstGeom prst="wedgeRoundRectCallout">
            <a:avLst>
              <a:gd name="adj1" fmla="val 59184"/>
              <a:gd name="adj2" fmla="val 39303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9623363" y="4618225"/>
            <a:ext cx="74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음성채팅, 화상채팅이 가능했으면 좋겠어요.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9"/>
          <p:cNvSpPr txBox="1"/>
          <p:nvPr/>
        </p:nvSpPr>
        <p:spPr>
          <a:xfrm>
            <a:off x="939800" y="1397000"/>
            <a:ext cx="7874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요구사항 명세서</a:t>
            </a:r>
            <a:endParaRPr sz="85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(부서장 직급 이상 기준)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07" name="Google Shape;40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4800" y="8293100"/>
            <a:ext cx="435610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 title="가로로고.png"/>
          <p:cNvPicPr preferRelativeResize="0"/>
          <p:nvPr/>
        </p:nvPicPr>
        <p:blipFill rotWithShape="1">
          <a:blip r:embed="rId5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/>
          <p:nvPr/>
        </p:nvSpPr>
        <p:spPr>
          <a:xfrm>
            <a:off x="8910850" y="7278300"/>
            <a:ext cx="8249400" cy="1331100"/>
          </a:xfrm>
          <a:prstGeom prst="wedgeRoundRectCallout">
            <a:avLst>
              <a:gd name="adj1" fmla="val 56875"/>
              <a:gd name="adj2" fmla="val 37824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9304550" y="7599975"/>
            <a:ext cx="7975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 프로젝트 진행 상황을 보고 받고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29"/>
          <p:cNvSpPr/>
          <p:nvPr/>
        </p:nvSpPr>
        <p:spPr>
          <a:xfrm>
            <a:off x="1154825" y="6333525"/>
            <a:ext cx="6727500" cy="1206600"/>
          </a:xfrm>
          <a:prstGeom prst="wedgeRoundRectCallout">
            <a:avLst>
              <a:gd name="adj1" fmla="val -56228"/>
              <a:gd name="adj2" fmla="val 43977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1293750" y="6598275"/>
            <a:ext cx="658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결재 올린 서류를 몰아서 보고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" name="Google Shape;413;p29"/>
          <p:cNvSpPr/>
          <p:nvPr/>
        </p:nvSpPr>
        <p:spPr>
          <a:xfrm>
            <a:off x="1225550" y="8230800"/>
            <a:ext cx="5852100" cy="1206600"/>
          </a:xfrm>
          <a:prstGeom prst="wedgeRoundRectCallout">
            <a:avLst>
              <a:gd name="adj1" fmla="val -61217"/>
              <a:gd name="adj2" fmla="val 47228"/>
              <a:gd name="adj3" fmla="val 0"/>
            </a:avLst>
          </a:prstGeom>
          <a:solidFill>
            <a:srgbClr val="7C73D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9"/>
          <p:cNvSpPr txBox="1"/>
          <p:nvPr/>
        </p:nvSpPr>
        <p:spPr>
          <a:xfrm>
            <a:off x="1373475" y="8476275"/>
            <a:ext cx="578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부서원들의 일정을 보고 싶어요.</a:t>
            </a:r>
            <a:endParaRPr sz="3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p29"/>
          <p:cNvSpPr/>
          <p:nvPr/>
        </p:nvSpPr>
        <p:spPr>
          <a:xfrm>
            <a:off x="5531175" y="5833872"/>
            <a:ext cx="818700" cy="2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8350" y="1178150"/>
            <a:ext cx="4663850" cy="46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0"/>
          <p:cNvSpPr txBox="1"/>
          <p:nvPr/>
        </p:nvSpPr>
        <p:spPr>
          <a:xfrm>
            <a:off x="939800" y="1397000"/>
            <a:ext cx="7874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요구사항 명세서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23" name="Google Shape;423;p30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305175" y="-958061"/>
            <a:ext cx="12579749" cy="147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49725" y="83820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0"/>
          <p:cNvSpPr/>
          <p:nvPr/>
        </p:nvSpPr>
        <p:spPr>
          <a:xfrm flipH="1">
            <a:off x="5061800" y="6849150"/>
            <a:ext cx="11812200" cy="2316600"/>
          </a:xfrm>
          <a:prstGeom prst="wedgeRoundRectCallout">
            <a:avLst>
              <a:gd name="adj1" fmla="val -55408"/>
              <a:gd name="adj2" fmla="val 48474"/>
              <a:gd name="adj3" fmla="val 0"/>
            </a:avLst>
          </a:prstGeom>
          <a:solidFill>
            <a:srgbClr val="A7E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0"/>
          <p:cNvSpPr txBox="1"/>
          <p:nvPr/>
        </p:nvSpPr>
        <p:spPr>
          <a:xfrm>
            <a:off x="5759775" y="7494900"/>
            <a:ext cx="10895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일자와 시간 단위로 채팅 내용을 요약할 수 있는 AI 기능을 구현할게요!</a:t>
            </a:r>
            <a:endParaRPr sz="3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1"/>
          <p:cNvSpPr txBox="1"/>
          <p:nvPr/>
        </p:nvSpPr>
        <p:spPr>
          <a:xfrm>
            <a:off x="939800" y="1397000"/>
            <a:ext cx="7874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요구사항 명세서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34" name="Google Shape;434;p31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305175" y="-958061"/>
            <a:ext cx="12579749" cy="1473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1"/>
          <p:cNvSpPr/>
          <p:nvPr/>
        </p:nvSpPr>
        <p:spPr>
          <a:xfrm>
            <a:off x="5531175" y="5833872"/>
            <a:ext cx="818700" cy="2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1"/>
          <p:cNvSpPr/>
          <p:nvPr/>
        </p:nvSpPr>
        <p:spPr>
          <a:xfrm flipH="1">
            <a:off x="9443250" y="4332075"/>
            <a:ext cx="7291500" cy="1169700"/>
          </a:xfrm>
          <a:prstGeom prst="wedgeRoundRectCallout">
            <a:avLst>
              <a:gd name="adj1" fmla="val -59085"/>
              <a:gd name="adj2" fmla="val 39823"/>
              <a:gd name="adj3" fmla="val 0"/>
            </a:avLst>
          </a:prstGeom>
          <a:solidFill>
            <a:srgbClr val="A7E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1"/>
          <p:cNvSpPr txBox="1"/>
          <p:nvPr/>
        </p:nvSpPr>
        <p:spPr>
          <a:xfrm>
            <a:off x="10079725" y="4588275"/>
            <a:ext cx="787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탭에서는 업무 요청이 가능해요.</a:t>
            </a:r>
            <a:endParaRPr sz="3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9" name="Google Shape;439;p31"/>
          <p:cNvSpPr/>
          <p:nvPr/>
        </p:nvSpPr>
        <p:spPr>
          <a:xfrm flipH="1">
            <a:off x="10477400" y="5964800"/>
            <a:ext cx="6396600" cy="1169700"/>
          </a:xfrm>
          <a:prstGeom prst="wedgeRoundRectCallout">
            <a:avLst>
              <a:gd name="adj1" fmla="val -56121"/>
              <a:gd name="adj2" fmla="val 32889"/>
              <a:gd name="adj3" fmla="val 0"/>
            </a:avLst>
          </a:prstGeom>
          <a:solidFill>
            <a:srgbClr val="A7E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1"/>
          <p:cNvSpPr txBox="1"/>
          <p:nvPr/>
        </p:nvSpPr>
        <p:spPr>
          <a:xfrm>
            <a:off x="10744200" y="6229550"/>
            <a:ext cx="592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내용도 볼 수 있어요.</a:t>
            </a:r>
            <a:endParaRPr sz="3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1" name="Google Shape;441;p31"/>
          <p:cNvSpPr/>
          <p:nvPr/>
        </p:nvSpPr>
        <p:spPr>
          <a:xfrm flipH="1">
            <a:off x="11013150" y="2759200"/>
            <a:ext cx="5721600" cy="1169700"/>
          </a:xfrm>
          <a:prstGeom prst="wedgeRoundRectCallout">
            <a:avLst>
              <a:gd name="adj1" fmla="val -59085"/>
              <a:gd name="adj2" fmla="val 39823"/>
              <a:gd name="adj3" fmla="val 0"/>
            </a:avLst>
          </a:prstGeom>
          <a:solidFill>
            <a:srgbClr val="A7E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1"/>
          <p:cNvSpPr txBox="1"/>
          <p:nvPr/>
        </p:nvSpPr>
        <p:spPr>
          <a:xfrm>
            <a:off x="11589500" y="3003400"/>
            <a:ext cx="639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관련 탭을 만들게요.</a:t>
            </a:r>
            <a:endParaRPr sz="3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3" name="Google Shape;443;p31"/>
          <p:cNvSpPr/>
          <p:nvPr/>
        </p:nvSpPr>
        <p:spPr>
          <a:xfrm flipH="1">
            <a:off x="6042350" y="7597525"/>
            <a:ext cx="10916700" cy="2226900"/>
          </a:xfrm>
          <a:prstGeom prst="wedgeRoundRectCallout">
            <a:avLst>
              <a:gd name="adj1" fmla="val -56121"/>
              <a:gd name="adj2" fmla="val 32889"/>
              <a:gd name="adj3" fmla="val 0"/>
            </a:avLst>
          </a:prstGeom>
          <a:solidFill>
            <a:srgbClr val="A7E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6624050" y="7986325"/>
            <a:ext cx="9894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화면에서는 업무가 진행 예정인지, 진행 중인지,</a:t>
            </a:r>
            <a:endParaRPr sz="3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완료 대기 중인지, 완료인지까지 확인하고 수정할 수 있답니다!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266700" y="4690872"/>
            <a:ext cx="17697600" cy="1511400"/>
          </a:xfrm>
          <a:prstGeom prst="roundRect">
            <a:avLst>
              <a:gd name="adj" fmla="val 16667"/>
            </a:avLst>
          </a:prstGeom>
          <a:solidFill>
            <a:srgbClr val="EAEDFF">
              <a:alpha val="46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-3873500"/>
            <a:ext cx="18592800" cy="73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1003300" y="1435100"/>
            <a:ext cx="4953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01" name="Google Shape;101;p14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-2596025" y="971175"/>
            <a:ext cx="9826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후기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0" y="6628625"/>
            <a:ext cx="18296100" cy="0"/>
          </a:xfrm>
          <a:prstGeom prst="straightConnector1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 rot="5400000" flipH="1">
            <a:off x="5618050" y="5735900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5400000" flipH="1">
            <a:off x="9004725" y="5735900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4"/>
          <p:cNvCxnSpPr/>
          <p:nvPr/>
        </p:nvCxnSpPr>
        <p:spPr>
          <a:xfrm rot="5400000" flipH="1">
            <a:off x="12848600" y="5735900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 txBox="1"/>
          <p:nvPr/>
        </p:nvSpPr>
        <p:spPr>
          <a:xfrm>
            <a:off x="7153350" y="5240900"/>
            <a:ext cx="19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기획 의도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3807375" y="5240900"/>
            <a:ext cx="1921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About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Our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Team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0499325" y="5240900"/>
            <a:ext cx="247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사용 기술 스택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2"/>
          <p:cNvSpPr txBox="1"/>
          <p:nvPr/>
        </p:nvSpPr>
        <p:spPr>
          <a:xfrm>
            <a:off x="939800" y="1397000"/>
            <a:ext cx="7874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요구사항 명세서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51" name="Google Shape;451;p32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305175" y="-958061"/>
            <a:ext cx="12579749" cy="1473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2"/>
          <p:cNvSpPr/>
          <p:nvPr/>
        </p:nvSpPr>
        <p:spPr>
          <a:xfrm>
            <a:off x="5531175" y="5833872"/>
            <a:ext cx="818700" cy="2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2"/>
          <p:cNvSpPr/>
          <p:nvPr/>
        </p:nvSpPr>
        <p:spPr>
          <a:xfrm flipH="1">
            <a:off x="5149400" y="4914975"/>
            <a:ext cx="11724600" cy="1169700"/>
          </a:xfrm>
          <a:prstGeom prst="wedgeRoundRectCallout">
            <a:avLst>
              <a:gd name="adj1" fmla="val -56121"/>
              <a:gd name="adj2" fmla="val 32889"/>
              <a:gd name="adj3" fmla="val 0"/>
            </a:avLst>
          </a:prstGeom>
          <a:solidFill>
            <a:srgbClr val="A7E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5830500" y="5179725"/>
            <a:ext cx="1068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프로젝트의 시작일과 종료일 등 상세한 내용도 확인할 수 있어요.</a:t>
            </a:r>
            <a:endParaRPr sz="3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32"/>
          <p:cNvSpPr/>
          <p:nvPr/>
        </p:nvSpPr>
        <p:spPr>
          <a:xfrm flipH="1">
            <a:off x="8155650" y="2759200"/>
            <a:ext cx="8579100" cy="1554600"/>
          </a:xfrm>
          <a:prstGeom prst="wedgeRoundRectCallout">
            <a:avLst>
              <a:gd name="adj1" fmla="val -56517"/>
              <a:gd name="adj2" fmla="val 35280"/>
              <a:gd name="adj3" fmla="val 0"/>
            </a:avLst>
          </a:prstGeom>
          <a:solidFill>
            <a:srgbClr val="A7E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8453450" y="2927950"/>
            <a:ext cx="8281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누적된 프로젝트를 한 눈에 볼 수 있는 프로젝트 리스트 탭을 만들게요.</a:t>
            </a:r>
            <a:endParaRPr sz="3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32"/>
          <p:cNvSpPr/>
          <p:nvPr/>
        </p:nvSpPr>
        <p:spPr>
          <a:xfrm flipH="1">
            <a:off x="6776450" y="6606925"/>
            <a:ext cx="10182600" cy="1391700"/>
          </a:xfrm>
          <a:prstGeom prst="wedgeRoundRectCallout">
            <a:avLst>
              <a:gd name="adj1" fmla="val -56121"/>
              <a:gd name="adj2" fmla="val 32889"/>
              <a:gd name="adj3" fmla="val 0"/>
            </a:avLst>
          </a:prstGeom>
          <a:solidFill>
            <a:srgbClr val="A7E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7429500" y="6919525"/>
            <a:ext cx="947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 사원이 볼 수 있는 공지 게시판 페이지를 구현할게요.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p32"/>
          <p:cNvSpPr/>
          <p:nvPr/>
        </p:nvSpPr>
        <p:spPr>
          <a:xfrm flipH="1">
            <a:off x="5531100" y="8444675"/>
            <a:ext cx="11572500" cy="1391700"/>
          </a:xfrm>
          <a:prstGeom prst="wedgeRoundRectCallout">
            <a:avLst>
              <a:gd name="adj1" fmla="val -56121"/>
              <a:gd name="adj2" fmla="val 32889"/>
              <a:gd name="adj3" fmla="val 0"/>
            </a:avLst>
          </a:prstGeom>
          <a:solidFill>
            <a:srgbClr val="A7E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2"/>
          <p:cNvSpPr txBox="1"/>
          <p:nvPr/>
        </p:nvSpPr>
        <p:spPr>
          <a:xfrm>
            <a:off x="5726325" y="8763550"/>
            <a:ext cx="1174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CEO에게 직접적으로 건의할 수 있는 건의게시판도 개발하겠습니다 :)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3"/>
          <p:cNvSpPr txBox="1"/>
          <p:nvPr/>
        </p:nvSpPr>
        <p:spPr>
          <a:xfrm>
            <a:off x="939800" y="1168400"/>
            <a:ext cx="9992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UseCase Diagram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68" name="Google Shape;468;p33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305175" y="-958061"/>
            <a:ext cx="12579749" cy="1473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3"/>
          <p:cNvSpPr/>
          <p:nvPr/>
        </p:nvSpPr>
        <p:spPr>
          <a:xfrm>
            <a:off x="614850" y="3247150"/>
            <a:ext cx="17058300" cy="66243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754282" y="-415550"/>
            <a:ext cx="16420716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33"/>
          <p:cNvGrpSpPr/>
          <p:nvPr/>
        </p:nvGrpSpPr>
        <p:grpSpPr>
          <a:xfrm>
            <a:off x="13980894" y="4117500"/>
            <a:ext cx="182864" cy="397150"/>
            <a:chOff x="11975000" y="-890375"/>
            <a:chExt cx="1325100" cy="2907395"/>
          </a:xfrm>
        </p:grpSpPr>
        <p:sp>
          <p:nvSpPr>
            <p:cNvPr id="473" name="Google Shape;473;p33"/>
            <p:cNvSpPr/>
            <p:nvPr/>
          </p:nvSpPr>
          <p:spPr>
            <a:xfrm>
              <a:off x="12030500" y="-890375"/>
              <a:ext cx="1221600" cy="1221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4" name="Google Shape;474;p33"/>
            <p:cNvCxnSpPr>
              <a:stCxn id="473" idx="4"/>
            </p:cNvCxnSpPr>
            <p:nvPr/>
          </p:nvCxnSpPr>
          <p:spPr>
            <a:xfrm>
              <a:off x="12641300" y="331225"/>
              <a:ext cx="0" cy="89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33"/>
            <p:cNvCxnSpPr/>
            <p:nvPr/>
          </p:nvCxnSpPr>
          <p:spPr>
            <a:xfrm>
              <a:off x="11975000" y="724725"/>
              <a:ext cx="1325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33"/>
            <p:cNvCxnSpPr/>
            <p:nvPr/>
          </p:nvCxnSpPr>
          <p:spPr>
            <a:xfrm flipH="1">
              <a:off x="12170664" y="1188720"/>
              <a:ext cx="476100" cy="82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33"/>
            <p:cNvCxnSpPr/>
            <p:nvPr/>
          </p:nvCxnSpPr>
          <p:spPr>
            <a:xfrm>
              <a:off x="12627864" y="1188720"/>
              <a:ext cx="476100" cy="82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8" name="Google Shape;478;p33"/>
          <p:cNvGrpSpPr/>
          <p:nvPr/>
        </p:nvGrpSpPr>
        <p:grpSpPr>
          <a:xfrm>
            <a:off x="13980894" y="7008350"/>
            <a:ext cx="182864" cy="397150"/>
            <a:chOff x="11975000" y="-890375"/>
            <a:chExt cx="1325100" cy="2907395"/>
          </a:xfrm>
        </p:grpSpPr>
        <p:sp>
          <p:nvSpPr>
            <p:cNvPr id="479" name="Google Shape;479;p33"/>
            <p:cNvSpPr/>
            <p:nvPr/>
          </p:nvSpPr>
          <p:spPr>
            <a:xfrm>
              <a:off x="12030500" y="-890375"/>
              <a:ext cx="1221600" cy="1221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0" name="Google Shape;480;p33"/>
            <p:cNvCxnSpPr>
              <a:stCxn id="479" idx="4"/>
            </p:cNvCxnSpPr>
            <p:nvPr/>
          </p:nvCxnSpPr>
          <p:spPr>
            <a:xfrm>
              <a:off x="12641300" y="331225"/>
              <a:ext cx="0" cy="89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3"/>
            <p:cNvCxnSpPr/>
            <p:nvPr/>
          </p:nvCxnSpPr>
          <p:spPr>
            <a:xfrm>
              <a:off x="11975000" y="724725"/>
              <a:ext cx="1325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3"/>
            <p:cNvCxnSpPr/>
            <p:nvPr/>
          </p:nvCxnSpPr>
          <p:spPr>
            <a:xfrm flipH="1">
              <a:off x="12170664" y="1188720"/>
              <a:ext cx="476100" cy="82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3"/>
            <p:cNvCxnSpPr/>
            <p:nvPr/>
          </p:nvCxnSpPr>
          <p:spPr>
            <a:xfrm>
              <a:off x="12627864" y="1188720"/>
              <a:ext cx="476100" cy="82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" name="Google Shape;484;p33"/>
          <p:cNvGrpSpPr/>
          <p:nvPr/>
        </p:nvGrpSpPr>
        <p:grpSpPr>
          <a:xfrm>
            <a:off x="5607100" y="3660300"/>
            <a:ext cx="457200" cy="738825"/>
            <a:chOff x="1187500" y="3660300"/>
            <a:chExt cx="457200" cy="738825"/>
          </a:xfrm>
        </p:grpSpPr>
        <p:grpSp>
          <p:nvGrpSpPr>
            <p:cNvPr id="485" name="Google Shape;485;p33"/>
            <p:cNvGrpSpPr/>
            <p:nvPr/>
          </p:nvGrpSpPr>
          <p:grpSpPr>
            <a:xfrm>
              <a:off x="1324668" y="3660300"/>
              <a:ext cx="182864" cy="397150"/>
              <a:chOff x="11975000" y="-890375"/>
              <a:chExt cx="1325100" cy="290739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12030500" y="-890375"/>
                <a:ext cx="1221600" cy="1221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7" name="Google Shape;487;p33"/>
              <p:cNvCxnSpPr>
                <a:stCxn id="486" idx="4"/>
              </p:cNvCxnSpPr>
              <p:nvPr/>
            </p:nvCxnSpPr>
            <p:spPr>
              <a:xfrm>
                <a:off x="12641300" y="331225"/>
                <a:ext cx="0" cy="8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>
                <a:off x="11975000" y="724725"/>
                <a:ext cx="13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33"/>
              <p:cNvCxnSpPr/>
              <p:nvPr/>
            </p:nvCxnSpPr>
            <p:spPr>
              <a:xfrm flipH="1">
                <a:off x="12170664" y="1188720"/>
                <a:ext cx="476100" cy="82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33"/>
              <p:cNvCxnSpPr/>
              <p:nvPr/>
            </p:nvCxnSpPr>
            <p:spPr>
              <a:xfrm>
                <a:off x="12627864" y="1188720"/>
                <a:ext cx="476100" cy="82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1" name="Google Shape;491;p33"/>
            <p:cNvSpPr txBox="1"/>
            <p:nvPr/>
          </p:nvSpPr>
          <p:spPr>
            <a:xfrm>
              <a:off x="1187500" y="4124925"/>
              <a:ext cx="457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팀원</a:t>
              </a:r>
              <a:endParaRPr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492" name="Google Shape;492;p33"/>
          <p:cNvGrpSpPr/>
          <p:nvPr/>
        </p:nvGrpSpPr>
        <p:grpSpPr>
          <a:xfrm>
            <a:off x="5551300" y="5324758"/>
            <a:ext cx="568800" cy="727025"/>
            <a:chOff x="1131700" y="5696800"/>
            <a:chExt cx="568800" cy="727025"/>
          </a:xfrm>
        </p:grpSpPr>
        <p:grpSp>
          <p:nvGrpSpPr>
            <p:cNvPr id="493" name="Google Shape;493;p33"/>
            <p:cNvGrpSpPr/>
            <p:nvPr/>
          </p:nvGrpSpPr>
          <p:grpSpPr>
            <a:xfrm>
              <a:off x="1324668" y="5696800"/>
              <a:ext cx="182864" cy="397150"/>
              <a:chOff x="11975000" y="-890375"/>
              <a:chExt cx="1325100" cy="2907395"/>
            </a:xfrm>
          </p:grpSpPr>
          <p:sp>
            <p:nvSpPr>
              <p:cNvPr id="494" name="Google Shape;494;p33"/>
              <p:cNvSpPr/>
              <p:nvPr/>
            </p:nvSpPr>
            <p:spPr>
              <a:xfrm>
                <a:off x="12030500" y="-890375"/>
                <a:ext cx="1221600" cy="1221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5" name="Google Shape;495;p33"/>
              <p:cNvCxnSpPr>
                <a:stCxn id="494" idx="4"/>
              </p:cNvCxnSpPr>
              <p:nvPr/>
            </p:nvCxnSpPr>
            <p:spPr>
              <a:xfrm>
                <a:off x="12641300" y="331225"/>
                <a:ext cx="0" cy="8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33"/>
              <p:cNvCxnSpPr/>
              <p:nvPr/>
            </p:nvCxnSpPr>
            <p:spPr>
              <a:xfrm>
                <a:off x="11975000" y="724725"/>
                <a:ext cx="13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33"/>
              <p:cNvCxnSpPr/>
              <p:nvPr/>
            </p:nvCxnSpPr>
            <p:spPr>
              <a:xfrm flipH="1">
                <a:off x="12170664" y="1188720"/>
                <a:ext cx="476100" cy="82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33"/>
              <p:cNvCxnSpPr/>
              <p:nvPr/>
            </p:nvCxnSpPr>
            <p:spPr>
              <a:xfrm>
                <a:off x="12627864" y="1188720"/>
                <a:ext cx="476100" cy="82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9" name="Google Shape;499;p33"/>
            <p:cNvSpPr txBox="1"/>
            <p:nvPr/>
          </p:nvSpPr>
          <p:spPr>
            <a:xfrm>
              <a:off x="1131700" y="6149625"/>
              <a:ext cx="5688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팀장</a:t>
              </a:r>
              <a:endParaRPr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500" name="Google Shape;500;p33"/>
          <p:cNvGrpSpPr/>
          <p:nvPr/>
        </p:nvGrpSpPr>
        <p:grpSpPr>
          <a:xfrm>
            <a:off x="5551300" y="6977417"/>
            <a:ext cx="568800" cy="777450"/>
            <a:chOff x="1131700" y="7188650"/>
            <a:chExt cx="568800" cy="777450"/>
          </a:xfrm>
        </p:grpSpPr>
        <p:grpSp>
          <p:nvGrpSpPr>
            <p:cNvPr id="501" name="Google Shape;501;p33"/>
            <p:cNvGrpSpPr/>
            <p:nvPr/>
          </p:nvGrpSpPr>
          <p:grpSpPr>
            <a:xfrm>
              <a:off x="1324668" y="7188650"/>
              <a:ext cx="182864" cy="397150"/>
              <a:chOff x="11975000" y="-890375"/>
              <a:chExt cx="1325100" cy="2907395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12030500" y="-890375"/>
                <a:ext cx="1221600" cy="1221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3" name="Google Shape;503;p33"/>
              <p:cNvCxnSpPr>
                <a:stCxn id="502" idx="4"/>
              </p:cNvCxnSpPr>
              <p:nvPr/>
            </p:nvCxnSpPr>
            <p:spPr>
              <a:xfrm>
                <a:off x="12641300" y="331225"/>
                <a:ext cx="0" cy="8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33"/>
              <p:cNvCxnSpPr/>
              <p:nvPr/>
            </p:nvCxnSpPr>
            <p:spPr>
              <a:xfrm>
                <a:off x="11975000" y="724725"/>
                <a:ext cx="13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5" name="Google Shape;505;p33"/>
              <p:cNvCxnSpPr/>
              <p:nvPr/>
            </p:nvCxnSpPr>
            <p:spPr>
              <a:xfrm flipH="1">
                <a:off x="12170664" y="1188720"/>
                <a:ext cx="476100" cy="82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33"/>
              <p:cNvCxnSpPr/>
              <p:nvPr/>
            </p:nvCxnSpPr>
            <p:spPr>
              <a:xfrm>
                <a:off x="12627864" y="1188720"/>
                <a:ext cx="476100" cy="82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07" name="Google Shape;507;p33"/>
            <p:cNvSpPr txBox="1"/>
            <p:nvPr/>
          </p:nvSpPr>
          <p:spPr>
            <a:xfrm>
              <a:off x="1131700" y="7691900"/>
              <a:ext cx="5688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부서장</a:t>
              </a:r>
              <a:endParaRPr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508" name="Google Shape;508;p33"/>
          <p:cNvGrpSpPr/>
          <p:nvPr/>
        </p:nvGrpSpPr>
        <p:grpSpPr>
          <a:xfrm>
            <a:off x="5551300" y="8680500"/>
            <a:ext cx="568800" cy="780850"/>
            <a:chOff x="1131700" y="8680500"/>
            <a:chExt cx="568800" cy="780850"/>
          </a:xfrm>
        </p:grpSpPr>
        <p:grpSp>
          <p:nvGrpSpPr>
            <p:cNvPr id="509" name="Google Shape;509;p33"/>
            <p:cNvGrpSpPr/>
            <p:nvPr/>
          </p:nvGrpSpPr>
          <p:grpSpPr>
            <a:xfrm>
              <a:off x="1324668" y="8680500"/>
              <a:ext cx="182864" cy="397150"/>
              <a:chOff x="11975000" y="-890375"/>
              <a:chExt cx="1325100" cy="2907395"/>
            </a:xfrm>
          </p:grpSpPr>
          <p:sp>
            <p:nvSpPr>
              <p:cNvPr id="510" name="Google Shape;510;p33"/>
              <p:cNvSpPr/>
              <p:nvPr/>
            </p:nvSpPr>
            <p:spPr>
              <a:xfrm>
                <a:off x="12030500" y="-890375"/>
                <a:ext cx="1221600" cy="1221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11" name="Google Shape;511;p33"/>
              <p:cNvCxnSpPr>
                <a:stCxn id="510" idx="4"/>
              </p:cNvCxnSpPr>
              <p:nvPr/>
            </p:nvCxnSpPr>
            <p:spPr>
              <a:xfrm>
                <a:off x="12641300" y="331225"/>
                <a:ext cx="0" cy="8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33"/>
              <p:cNvCxnSpPr/>
              <p:nvPr/>
            </p:nvCxnSpPr>
            <p:spPr>
              <a:xfrm>
                <a:off x="11975000" y="724725"/>
                <a:ext cx="132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33"/>
              <p:cNvCxnSpPr/>
              <p:nvPr/>
            </p:nvCxnSpPr>
            <p:spPr>
              <a:xfrm flipH="1">
                <a:off x="12170664" y="1188720"/>
                <a:ext cx="476100" cy="82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33"/>
              <p:cNvCxnSpPr/>
              <p:nvPr/>
            </p:nvCxnSpPr>
            <p:spPr>
              <a:xfrm>
                <a:off x="12627864" y="1188720"/>
                <a:ext cx="476100" cy="82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5" name="Google Shape;515;p33"/>
            <p:cNvSpPr txBox="1"/>
            <p:nvPr/>
          </p:nvSpPr>
          <p:spPr>
            <a:xfrm>
              <a:off x="1131700" y="9187150"/>
              <a:ext cx="5688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CEO</a:t>
              </a:r>
              <a:endParaRPr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16" name="Google Shape;516;p33"/>
          <p:cNvSpPr txBox="1"/>
          <p:nvPr/>
        </p:nvSpPr>
        <p:spPr>
          <a:xfrm>
            <a:off x="13843725" y="4582125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인사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7" name="Google Shape;517;p33"/>
          <p:cNvSpPr txBox="1"/>
          <p:nvPr/>
        </p:nvSpPr>
        <p:spPr>
          <a:xfrm>
            <a:off x="13602300" y="7477725"/>
            <a:ext cx="92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All actors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8" name="Google Shape;518;p33"/>
          <p:cNvSpPr/>
          <p:nvPr/>
        </p:nvSpPr>
        <p:spPr>
          <a:xfrm>
            <a:off x="4285350" y="5431163"/>
            <a:ext cx="710700" cy="514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건의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게시판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4285350" y="7599513"/>
            <a:ext cx="710700" cy="514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공지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게시판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" name="Google Shape;520;p33"/>
          <p:cNvGrpSpPr/>
          <p:nvPr/>
        </p:nvGrpSpPr>
        <p:grpSpPr>
          <a:xfrm>
            <a:off x="6550788" y="3576500"/>
            <a:ext cx="2517750" cy="1470000"/>
            <a:chOff x="4340988" y="5862500"/>
            <a:chExt cx="2517750" cy="1470000"/>
          </a:xfrm>
        </p:grpSpPr>
        <p:sp>
          <p:nvSpPr>
            <p:cNvPr id="521" name="Google Shape;521;p33"/>
            <p:cNvSpPr/>
            <p:nvPr/>
          </p:nvSpPr>
          <p:spPr>
            <a:xfrm>
              <a:off x="4340988" y="6687238"/>
              <a:ext cx="710700" cy="514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Calibri"/>
                  <a:ea typeface="Calibri"/>
                  <a:cs typeface="Calibri"/>
                  <a:sym typeface="Calibri"/>
                </a:rPr>
                <a:t>업무</a:t>
              </a:r>
              <a:endParaRPr sz="9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Calibri"/>
                  <a:ea typeface="Calibri"/>
                  <a:cs typeface="Calibri"/>
                  <a:sym typeface="Calibri"/>
                </a:rPr>
                <a:t>관리</a:t>
              </a:r>
              <a:endParaRPr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398038" y="5862500"/>
              <a:ext cx="7131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업무 등록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5779038" y="61673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업무 수정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6148038" y="64721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업무 리스트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083838" y="6775675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업무 삭제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931438" y="70817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업무 상세 조회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7" name="Google Shape;527;p33"/>
            <p:cNvCxnSpPr>
              <a:stCxn id="521" idx="6"/>
              <a:endCxn id="522" idx="2"/>
            </p:cNvCxnSpPr>
            <p:nvPr/>
          </p:nvCxnSpPr>
          <p:spPr>
            <a:xfrm rot="10800000" flipH="1">
              <a:off x="5051688" y="5987938"/>
              <a:ext cx="346500" cy="95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33"/>
            <p:cNvCxnSpPr>
              <a:stCxn id="523" idx="2"/>
              <a:endCxn id="521" idx="6"/>
            </p:cNvCxnSpPr>
            <p:nvPr/>
          </p:nvCxnSpPr>
          <p:spPr>
            <a:xfrm flipH="1">
              <a:off x="5051838" y="6292700"/>
              <a:ext cx="727200" cy="6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33"/>
            <p:cNvCxnSpPr>
              <a:stCxn id="524" idx="2"/>
              <a:endCxn id="521" idx="6"/>
            </p:cNvCxnSpPr>
            <p:nvPr/>
          </p:nvCxnSpPr>
          <p:spPr>
            <a:xfrm flipH="1">
              <a:off x="5051838" y="6597500"/>
              <a:ext cx="1096200" cy="34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33"/>
            <p:cNvCxnSpPr>
              <a:stCxn id="525" idx="2"/>
              <a:endCxn id="521" idx="6"/>
            </p:cNvCxnSpPr>
            <p:nvPr/>
          </p:nvCxnSpPr>
          <p:spPr>
            <a:xfrm flipH="1">
              <a:off x="5051838" y="6901075"/>
              <a:ext cx="10320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33"/>
            <p:cNvCxnSpPr>
              <a:stCxn id="526" idx="2"/>
              <a:endCxn id="521" idx="6"/>
            </p:cNvCxnSpPr>
            <p:nvPr/>
          </p:nvCxnSpPr>
          <p:spPr>
            <a:xfrm rot="10800000">
              <a:off x="5051838" y="6944300"/>
              <a:ext cx="879600" cy="26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2" name="Google Shape;532;p33"/>
          <p:cNvSpPr/>
          <p:nvPr/>
        </p:nvSpPr>
        <p:spPr>
          <a:xfrm>
            <a:off x="6550788" y="8680488"/>
            <a:ext cx="710700" cy="514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프로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젝트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33"/>
          <p:cNvGrpSpPr/>
          <p:nvPr/>
        </p:nvGrpSpPr>
        <p:grpSpPr>
          <a:xfrm>
            <a:off x="6600888" y="5428800"/>
            <a:ext cx="2450963" cy="2531900"/>
            <a:chOff x="4340988" y="3429000"/>
            <a:chExt cx="2450963" cy="2531900"/>
          </a:xfrm>
        </p:grpSpPr>
        <p:sp>
          <p:nvSpPr>
            <p:cNvPr id="534" name="Google Shape;534;p33"/>
            <p:cNvSpPr/>
            <p:nvPr/>
          </p:nvSpPr>
          <p:spPr>
            <a:xfrm>
              <a:off x="4340988" y="3660300"/>
              <a:ext cx="710700" cy="514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Calibri"/>
                  <a:ea typeface="Calibri"/>
                  <a:cs typeface="Calibri"/>
                  <a:sym typeface="Calibri"/>
                </a:rPr>
                <a:t>채팅</a:t>
              </a:r>
              <a:endParaRPr sz="9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117775" y="3429000"/>
              <a:ext cx="9273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채팅 메시지 제공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574975" y="3733800"/>
              <a:ext cx="9273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채팅방 내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메시지 송수신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955975" y="40386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채팅방 입실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6020175" y="43434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채팅방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퇴실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6081250" y="4646975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채팅방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초대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838125" y="49530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채팅방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생성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80925" y="525535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채팅방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목록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2" name="Google Shape;542;p33"/>
            <p:cNvCxnSpPr>
              <a:stCxn id="534" idx="6"/>
              <a:endCxn id="535" idx="2"/>
            </p:cNvCxnSpPr>
            <p:nvPr/>
          </p:nvCxnSpPr>
          <p:spPr>
            <a:xfrm rot="10800000" flipH="1">
              <a:off x="5051688" y="3554400"/>
              <a:ext cx="66000" cy="36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33"/>
            <p:cNvCxnSpPr>
              <a:stCxn id="541" idx="0"/>
              <a:endCxn id="534" idx="6"/>
            </p:cNvCxnSpPr>
            <p:nvPr/>
          </p:nvCxnSpPr>
          <p:spPr>
            <a:xfrm rot="10800000">
              <a:off x="5051675" y="3917350"/>
              <a:ext cx="684600" cy="133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33"/>
            <p:cNvCxnSpPr>
              <a:stCxn id="540" idx="2"/>
              <a:endCxn id="534" idx="6"/>
            </p:cNvCxnSpPr>
            <p:nvPr/>
          </p:nvCxnSpPr>
          <p:spPr>
            <a:xfrm rot="10800000">
              <a:off x="5051825" y="3917400"/>
              <a:ext cx="786300" cy="116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3"/>
            <p:cNvCxnSpPr>
              <a:stCxn id="539" idx="2"/>
              <a:endCxn id="534" idx="6"/>
            </p:cNvCxnSpPr>
            <p:nvPr/>
          </p:nvCxnSpPr>
          <p:spPr>
            <a:xfrm rot="10800000">
              <a:off x="5051650" y="3917375"/>
              <a:ext cx="1029600" cy="85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3"/>
            <p:cNvCxnSpPr>
              <a:stCxn id="537" idx="2"/>
              <a:endCxn id="534" idx="6"/>
            </p:cNvCxnSpPr>
            <p:nvPr/>
          </p:nvCxnSpPr>
          <p:spPr>
            <a:xfrm rot="10800000">
              <a:off x="5051775" y="3917400"/>
              <a:ext cx="904200" cy="24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33"/>
            <p:cNvCxnSpPr>
              <a:stCxn id="536" idx="2"/>
              <a:endCxn id="534" idx="6"/>
            </p:cNvCxnSpPr>
            <p:nvPr/>
          </p:nvCxnSpPr>
          <p:spPr>
            <a:xfrm flipH="1">
              <a:off x="5051775" y="3859200"/>
              <a:ext cx="523200" cy="5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8" name="Google Shape;548;p33"/>
            <p:cNvSpPr/>
            <p:nvPr/>
          </p:nvSpPr>
          <p:spPr>
            <a:xfrm>
              <a:off x="5113913" y="57101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프로젝트 뱃지 달기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9" name="Google Shape;549;p33"/>
            <p:cNvCxnSpPr>
              <a:stCxn id="534" idx="6"/>
              <a:endCxn id="548" idx="1"/>
            </p:cNvCxnSpPr>
            <p:nvPr/>
          </p:nvCxnSpPr>
          <p:spPr>
            <a:xfrm>
              <a:off x="5051688" y="3917400"/>
              <a:ext cx="166200" cy="182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550" name="Google Shape;550;p33"/>
          <p:cNvGrpSpPr/>
          <p:nvPr/>
        </p:nvGrpSpPr>
        <p:grpSpPr>
          <a:xfrm>
            <a:off x="7852613" y="8269600"/>
            <a:ext cx="1550300" cy="1470000"/>
            <a:chOff x="5802538" y="5862500"/>
            <a:chExt cx="1550300" cy="1470000"/>
          </a:xfrm>
        </p:grpSpPr>
        <p:sp>
          <p:nvSpPr>
            <p:cNvPr id="551" name="Google Shape;551;p33"/>
            <p:cNvSpPr/>
            <p:nvPr/>
          </p:nvSpPr>
          <p:spPr>
            <a:xfrm>
              <a:off x="5802538" y="5862500"/>
              <a:ext cx="7131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생성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307763" y="61673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리스트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642138" y="64721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조회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6160038" y="6775675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수정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803738" y="70817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삭제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56" name="Google Shape;556;p33"/>
          <p:cNvCxnSpPr>
            <a:stCxn id="548" idx="3"/>
            <a:endCxn id="532" idx="6"/>
          </p:cNvCxnSpPr>
          <p:nvPr/>
        </p:nvCxnSpPr>
        <p:spPr>
          <a:xfrm flipH="1">
            <a:off x="7261592" y="7923971"/>
            <a:ext cx="216300" cy="10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3"/>
          <p:cNvCxnSpPr>
            <a:stCxn id="551" idx="2"/>
            <a:endCxn id="532" idx="6"/>
          </p:cNvCxnSpPr>
          <p:nvPr/>
        </p:nvCxnSpPr>
        <p:spPr>
          <a:xfrm flipH="1">
            <a:off x="7261613" y="8395000"/>
            <a:ext cx="5910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3"/>
          <p:cNvCxnSpPr>
            <a:stCxn id="552" idx="2"/>
            <a:endCxn id="532" idx="6"/>
          </p:cNvCxnSpPr>
          <p:nvPr/>
        </p:nvCxnSpPr>
        <p:spPr>
          <a:xfrm flipH="1">
            <a:off x="7261638" y="8699800"/>
            <a:ext cx="1096200" cy="2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3"/>
          <p:cNvCxnSpPr>
            <a:stCxn id="553" idx="2"/>
            <a:endCxn id="532" idx="6"/>
          </p:cNvCxnSpPr>
          <p:nvPr/>
        </p:nvCxnSpPr>
        <p:spPr>
          <a:xfrm rot="10800000">
            <a:off x="7261513" y="8937700"/>
            <a:ext cx="1430700" cy="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3"/>
          <p:cNvCxnSpPr>
            <a:stCxn id="554" idx="2"/>
            <a:endCxn id="532" idx="6"/>
          </p:cNvCxnSpPr>
          <p:nvPr/>
        </p:nvCxnSpPr>
        <p:spPr>
          <a:xfrm rot="10800000">
            <a:off x="7261513" y="8937675"/>
            <a:ext cx="948600" cy="37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33"/>
          <p:cNvCxnSpPr>
            <a:stCxn id="555" idx="2"/>
            <a:endCxn id="532" idx="6"/>
          </p:cNvCxnSpPr>
          <p:nvPr/>
        </p:nvCxnSpPr>
        <p:spPr>
          <a:xfrm rot="10800000">
            <a:off x="7261613" y="8937700"/>
            <a:ext cx="592200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33"/>
          <p:cNvSpPr txBox="1"/>
          <p:nvPr/>
        </p:nvSpPr>
        <p:spPr>
          <a:xfrm>
            <a:off x="7032550" y="6702875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&lt;Extend&gt;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3" name="Google Shape;563;p33"/>
          <p:cNvGrpSpPr/>
          <p:nvPr/>
        </p:nvGrpSpPr>
        <p:grpSpPr>
          <a:xfrm flipH="1">
            <a:off x="2976700" y="4967400"/>
            <a:ext cx="1777700" cy="1470000"/>
            <a:chOff x="5575138" y="5862500"/>
            <a:chExt cx="1777700" cy="1470000"/>
          </a:xfrm>
        </p:grpSpPr>
        <p:sp>
          <p:nvSpPr>
            <p:cNvPr id="564" name="Google Shape;564;p33"/>
            <p:cNvSpPr/>
            <p:nvPr/>
          </p:nvSpPr>
          <p:spPr>
            <a:xfrm>
              <a:off x="5802538" y="5862500"/>
              <a:ext cx="7131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생성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6307763" y="61673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리스트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642138" y="64721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조회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6160038" y="6775675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수정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575138" y="70817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삭제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33"/>
          <p:cNvGrpSpPr/>
          <p:nvPr/>
        </p:nvGrpSpPr>
        <p:grpSpPr>
          <a:xfrm flipH="1">
            <a:off x="2976700" y="7197825"/>
            <a:ext cx="1777700" cy="1470000"/>
            <a:chOff x="5575138" y="5862500"/>
            <a:chExt cx="1777700" cy="1470000"/>
          </a:xfrm>
        </p:grpSpPr>
        <p:sp>
          <p:nvSpPr>
            <p:cNvPr id="570" name="Google Shape;570;p33"/>
            <p:cNvSpPr/>
            <p:nvPr/>
          </p:nvSpPr>
          <p:spPr>
            <a:xfrm>
              <a:off x="5802538" y="5862500"/>
              <a:ext cx="7131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조회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6307763" y="61673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리스트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642138" y="64721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생성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160038" y="6775675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수정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575138" y="70817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삭제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5" name="Google Shape;575;p33"/>
          <p:cNvCxnSpPr>
            <a:stCxn id="564" idx="4"/>
            <a:endCxn id="518" idx="2"/>
          </p:cNvCxnSpPr>
          <p:nvPr/>
        </p:nvCxnSpPr>
        <p:spPr>
          <a:xfrm>
            <a:off x="4170450" y="5218200"/>
            <a:ext cx="114900" cy="4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33"/>
          <p:cNvCxnSpPr>
            <a:stCxn id="565" idx="3"/>
            <a:endCxn id="518" idx="2"/>
          </p:cNvCxnSpPr>
          <p:nvPr/>
        </p:nvCxnSpPr>
        <p:spPr>
          <a:xfrm>
            <a:off x="3917695" y="5486271"/>
            <a:ext cx="367800" cy="20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33"/>
          <p:cNvCxnSpPr>
            <a:stCxn id="566" idx="2"/>
            <a:endCxn id="518" idx="2"/>
          </p:cNvCxnSpPr>
          <p:nvPr/>
        </p:nvCxnSpPr>
        <p:spPr>
          <a:xfrm rot="10800000" flipH="1">
            <a:off x="3687400" y="5688300"/>
            <a:ext cx="5979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33"/>
          <p:cNvCxnSpPr>
            <a:stCxn id="567" idx="2"/>
            <a:endCxn id="518" idx="2"/>
          </p:cNvCxnSpPr>
          <p:nvPr/>
        </p:nvCxnSpPr>
        <p:spPr>
          <a:xfrm rot="10800000" flipH="1">
            <a:off x="4169500" y="5688275"/>
            <a:ext cx="115800" cy="3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3"/>
          <p:cNvCxnSpPr>
            <a:stCxn id="568" idx="0"/>
            <a:endCxn id="518" idx="2"/>
          </p:cNvCxnSpPr>
          <p:nvPr/>
        </p:nvCxnSpPr>
        <p:spPr>
          <a:xfrm rot="10800000">
            <a:off x="4285350" y="5688300"/>
            <a:ext cx="113700" cy="4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33"/>
          <p:cNvCxnSpPr>
            <a:stCxn id="570" idx="4"/>
            <a:endCxn id="519" idx="2"/>
          </p:cNvCxnSpPr>
          <p:nvPr/>
        </p:nvCxnSpPr>
        <p:spPr>
          <a:xfrm>
            <a:off x="4170450" y="7448625"/>
            <a:ext cx="114900" cy="4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33"/>
          <p:cNvCxnSpPr>
            <a:stCxn id="571" idx="3"/>
            <a:endCxn id="519" idx="2"/>
          </p:cNvCxnSpPr>
          <p:nvPr/>
        </p:nvCxnSpPr>
        <p:spPr>
          <a:xfrm>
            <a:off x="3917695" y="7716696"/>
            <a:ext cx="367800" cy="1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33"/>
          <p:cNvCxnSpPr>
            <a:stCxn id="572" idx="2"/>
            <a:endCxn id="519" idx="2"/>
          </p:cNvCxnSpPr>
          <p:nvPr/>
        </p:nvCxnSpPr>
        <p:spPr>
          <a:xfrm rot="10800000" flipH="1">
            <a:off x="3687400" y="7856625"/>
            <a:ext cx="5979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33"/>
          <p:cNvCxnSpPr>
            <a:stCxn id="573" idx="2"/>
            <a:endCxn id="519" idx="2"/>
          </p:cNvCxnSpPr>
          <p:nvPr/>
        </p:nvCxnSpPr>
        <p:spPr>
          <a:xfrm rot="10800000" flipH="1">
            <a:off x="4169500" y="7856600"/>
            <a:ext cx="115800" cy="37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33"/>
          <p:cNvCxnSpPr>
            <a:stCxn id="574" idx="0"/>
            <a:endCxn id="519" idx="2"/>
          </p:cNvCxnSpPr>
          <p:nvPr/>
        </p:nvCxnSpPr>
        <p:spPr>
          <a:xfrm rot="10800000">
            <a:off x="4285350" y="7856625"/>
            <a:ext cx="113700" cy="5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33"/>
          <p:cNvCxnSpPr>
            <a:stCxn id="491" idx="1"/>
            <a:endCxn id="518" idx="0"/>
          </p:cNvCxnSpPr>
          <p:nvPr/>
        </p:nvCxnSpPr>
        <p:spPr>
          <a:xfrm flipH="1">
            <a:off x="4640800" y="4262025"/>
            <a:ext cx="966300" cy="116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" name="Google Shape;586;p33"/>
          <p:cNvCxnSpPr>
            <a:stCxn id="491" idx="1"/>
            <a:endCxn id="570" idx="1"/>
          </p:cNvCxnSpPr>
          <p:nvPr/>
        </p:nvCxnSpPr>
        <p:spPr>
          <a:xfrm flipH="1">
            <a:off x="4422700" y="4262025"/>
            <a:ext cx="1184400" cy="297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33"/>
          <p:cNvCxnSpPr>
            <a:stCxn id="491" idx="1"/>
            <a:endCxn id="571" idx="0"/>
          </p:cNvCxnSpPr>
          <p:nvPr/>
        </p:nvCxnSpPr>
        <p:spPr>
          <a:xfrm flipH="1">
            <a:off x="3666400" y="4262025"/>
            <a:ext cx="1940700" cy="324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33"/>
          <p:cNvCxnSpPr>
            <a:stCxn id="491" idx="3"/>
            <a:endCxn id="524" idx="2"/>
          </p:cNvCxnSpPr>
          <p:nvPr/>
        </p:nvCxnSpPr>
        <p:spPr>
          <a:xfrm>
            <a:off x="6064300" y="4262025"/>
            <a:ext cx="2293500" cy="4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33"/>
          <p:cNvCxnSpPr>
            <a:stCxn id="491" idx="3"/>
            <a:endCxn id="526" idx="2"/>
          </p:cNvCxnSpPr>
          <p:nvPr/>
        </p:nvCxnSpPr>
        <p:spPr>
          <a:xfrm>
            <a:off x="6064300" y="4262025"/>
            <a:ext cx="2076900" cy="65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33"/>
          <p:cNvCxnSpPr>
            <a:stCxn id="491" idx="3"/>
            <a:endCxn id="534" idx="1"/>
          </p:cNvCxnSpPr>
          <p:nvPr/>
        </p:nvCxnSpPr>
        <p:spPr>
          <a:xfrm>
            <a:off x="6064300" y="4262025"/>
            <a:ext cx="640800" cy="147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1" name="Google Shape;591;p33"/>
          <p:cNvSpPr txBox="1"/>
          <p:nvPr/>
        </p:nvSpPr>
        <p:spPr>
          <a:xfrm>
            <a:off x="4869400" y="4629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3"/>
          <p:cNvSpPr txBox="1"/>
          <p:nvPr/>
        </p:nvSpPr>
        <p:spPr>
          <a:xfrm>
            <a:off x="5326600" y="47822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3"/>
          <p:cNvSpPr txBox="1"/>
          <p:nvPr/>
        </p:nvSpPr>
        <p:spPr>
          <a:xfrm>
            <a:off x="4940050" y="5012700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3"/>
          <p:cNvSpPr txBox="1"/>
          <p:nvPr/>
        </p:nvSpPr>
        <p:spPr>
          <a:xfrm>
            <a:off x="6337300" y="3965100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3"/>
          <p:cNvSpPr txBox="1"/>
          <p:nvPr/>
        </p:nvSpPr>
        <p:spPr>
          <a:xfrm>
            <a:off x="6413500" y="4206240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3"/>
          <p:cNvSpPr txBox="1"/>
          <p:nvPr/>
        </p:nvSpPr>
        <p:spPr>
          <a:xfrm>
            <a:off x="6140700" y="4379990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7" name="Google Shape;597;p33"/>
          <p:cNvCxnSpPr>
            <a:stCxn id="499" idx="3"/>
            <a:endCxn id="521" idx="3"/>
          </p:cNvCxnSpPr>
          <p:nvPr/>
        </p:nvCxnSpPr>
        <p:spPr>
          <a:xfrm rot="10800000" flipH="1">
            <a:off x="6120100" y="4840083"/>
            <a:ext cx="534900" cy="10746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33"/>
          <p:cNvCxnSpPr>
            <a:stCxn id="499" idx="3"/>
            <a:endCxn id="534" idx="2"/>
          </p:cNvCxnSpPr>
          <p:nvPr/>
        </p:nvCxnSpPr>
        <p:spPr>
          <a:xfrm>
            <a:off x="6120100" y="5914683"/>
            <a:ext cx="480900" cy="2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33"/>
          <p:cNvCxnSpPr>
            <a:stCxn id="499" idx="3"/>
            <a:endCxn id="552" idx="7"/>
          </p:cNvCxnSpPr>
          <p:nvPr/>
        </p:nvCxnSpPr>
        <p:spPr>
          <a:xfrm>
            <a:off x="6120100" y="5914683"/>
            <a:ext cx="2844300" cy="2696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" name="Google Shape;600;p33"/>
          <p:cNvCxnSpPr>
            <a:stCxn id="499" idx="1"/>
            <a:endCxn id="519" idx="7"/>
          </p:cNvCxnSpPr>
          <p:nvPr/>
        </p:nvCxnSpPr>
        <p:spPr>
          <a:xfrm flipH="1">
            <a:off x="4891900" y="5914683"/>
            <a:ext cx="659400" cy="1760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" name="Google Shape;601;p33"/>
          <p:cNvCxnSpPr>
            <a:stCxn id="499" idx="1"/>
            <a:endCxn id="518" idx="6"/>
          </p:cNvCxnSpPr>
          <p:nvPr/>
        </p:nvCxnSpPr>
        <p:spPr>
          <a:xfrm rot="10800000">
            <a:off x="4996000" y="5688183"/>
            <a:ext cx="555300" cy="226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Google Shape;602;p33"/>
          <p:cNvSpPr txBox="1"/>
          <p:nvPr/>
        </p:nvSpPr>
        <p:spPr>
          <a:xfrm>
            <a:off x="5098000" y="5772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3"/>
          <p:cNvSpPr txBox="1"/>
          <p:nvPr/>
        </p:nvSpPr>
        <p:spPr>
          <a:xfrm>
            <a:off x="5402800" y="6153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3"/>
          <p:cNvSpPr txBox="1"/>
          <p:nvPr/>
        </p:nvSpPr>
        <p:spPr>
          <a:xfrm>
            <a:off x="6164800" y="6153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3"/>
          <p:cNvSpPr txBox="1"/>
          <p:nvPr/>
        </p:nvSpPr>
        <p:spPr>
          <a:xfrm>
            <a:off x="6241000" y="58490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3"/>
          <p:cNvSpPr txBox="1"/>
          <p:nvPr/>
        </p:nvSpPr>
        <p:spPr>
          <a:xfrm>
            <a:off x="6241000" y="55442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7" name="Google Shape;607;p33"/>
          <p:cNvCxnSpPr>
            <a:stCxn id="507" idx="3"/>
            <a:endCxn id="521" idx="3"/>
          </p:cNvCxnSpPr>
          <p:nvPr/>
        </p:nvCxnSpPr>
        <p:spPr>
          <a:xfrm rot="10800000" flipH="1">
            <a:off x="6120100" y="4840067"/>
            <a:ext cx="534900" cy="2777700"/>
          </a:xfrm>
          <a:prstGeom prst="straightConnector1">
            <a:avLst/>
          </a:prstGeom>
          <a:noFill/>
          <a:ln w="9525" cap="flat" cmpd="sng">
            <a:solidFill>
              <a:srgbClr val="38B40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8" name="Google Shape;608;p33"/>
          <p:cNvCxnSpPr>
            <a:stCxn id="507" idx="3"/>
            <a:endCxn id="605" idx="3"/>
          </p:cNvCxnSpPr>
          <p:nvPr/>
        </p:nvCxnSpPr>
        <p:spPr>
          <a:xfrm rot="10800000" flipH="1">
            <a:off x="6120100" y="5979767"/>
            <a:ext cx="488700" cy="1638000"/>
          </a:xfrm>
          <a:prstGeom prst="straightConnector1">
            <a:avLst/>
          </a:prstGeom>
          <a:noFill/>
          <a:ln w="9525" cap="flat" cmpd="sng">
            <a:solidFill>
              <a:srgbClr val="38B40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" name="Google Shape;609;p33"/>
          <p:cNvCxnSpPr>
            <a:stCxn id="507" idx="3"/>
            <a:endCxn id="532" idx="2"/>
          </p:cNvCxnSpPr>
          <p:nvPr/>
        </p:nvCxnSpPr>
        <p:spPr>
          <a:xfrm>
            <a:off x="6120100" y="7617767"/>
            <a:ext cx="430800" cy="1319700"/>
          </a:xfrm>
          <a:prstGeom prst="straightConnector1">
            <a:avLst/>
          </a:prstGeom>
          <a:noFill/>
          <a:ln w="9525" cap="flat" cmpd="sng">
            <a:solidFill>
              <a:srgbClr val="38B40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0" name="Google Shape;610;p33"/>
          <p:cNvCxnSpPr>
            <a:stCxn id="507" idx="1"/>
            <a:endCxn id="519" idx="6"/>
          </p:cNvCxnSpPr>
          <p:nvPr/>
        </p:nvCxnSpPr>
        <p:spPr>
          <a:xfrm flipH="1">
            <a:off x="4996000" y="7617767"/>
            <a:ext cx="555300" cy="238800"/>
          </a:xfrm>
          <a:prstGeom prst="straightConnector1">
            <a:avLst/>
          </a:prstGeom>
          <a:noFill/>
          <a:ln w="9525" cap="flat" cmpd="sng">
            <a:solidFill>
              <a:srgbClr val="38B40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p33"/>
          <p:cNvCxnSpPr>
            <a:stCxn id="507" idx="1"/>
            <a:endCxn id="518" idx="6"/>
          </p:cNvCxnSpPr>
          <p:nvPr/>
        </p:nvCxnSpPr>
        <p:spPr>
          <a:xfrm rot="10800000">
            <a:off x="4996000" y="5688167"/>
            <a:ext cx="555300" cy="1929600"/>
          </a:xfrm>
          <a:prstGeom prst="straightConnector1">
            <a:avLst/>
          </a:prstGeom>
          <a:noFill/>
          <a:ln w="9525" cap="flat" cmpd="sng">
            <a:solidFill>
              <a:srgbClr val="38B4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p33"/>
          <p:cNvSpPr txBox="1"/>
          <p:nvPr/>
        </p:nvSpPr>
        <p:spPr>
          <a:xfrm>
            <a:off x="5250400" y="7296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33"/>
          <p:cNvSpPr txBox="1"/>
          <p:nvPr/>
        </p:nvSpPr>
        <p:spPr>
          <a:xfrm>
            <a:off x="5250400" y="76016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3"/>
          <p:cNvSpPr txBox="1"/>
          <p:nvPr/>
        </p:nvSpPr>
        <p:spPr>
          <a:xfrm>
            <a:off x="6012400" y="6534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3"/>
          <p:cNvSpPr txBox="1"/>
          <p:nvPr/>
        </p:nvSpPr>
        <p:spPr>
          <a:xfrm>
            <a:off x="6317200" y="66872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3"/>
          <p:cNvSpPr txBox="1"/>
          <p:nvPr/>
        </p:nvSpPr>
        <p:spPr>
          <a:xfrm>
            <a:off x="6393400" y="8439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7" name="Google Shape;617;p33"/>
          <p:cNvCxnSpPr>
            <a:stCxn id="515" idx="1"/>
            <a:endCxn id="518" idx="6"/>
          </p:cNvCxnSpPr>
          <p:nvPr/>
        </p:nvCxnSpPr>
        <p:spPr>
          <a:xfrm rot="10800000">
            <a:off x="4996000" y="5688250"/>
            <a:ext cx="555300" cy="36360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8" name="Google Shape;618;p33"/>
          <p:cNvCxnSpPr>
            <a:stCxn id="515" idx="1"/>
            <a:endCxn id="519" idx="6"/>
          </p:cNvCxnSpPr>
          <p:nvPr/>
        </p:nvCxnSpPr>
        <p:spPr>
          <a:xfrm rot="10800000">
            <a:off x="4996000" y="7856650"/>
            <a:ext cx="555300" cy="14676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33"/>
          <p:cNvCxnSpPr>
            <a:stCxn id="515" idx="3"/>
            <a:endCxn id="532" idx="2"/>
          </p:cNvCxnSpPr>
          <p:nvPr/>
        </p:nvCxnSpPr>
        <p:spPr>
          <a:xfrm rot="10800000" flipH="1">
            <a:off x="6120100" y="8937550"/>
            <a:ext cx="430800" cy="3867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0" name="Google Shape;620;p33"/>
          <p:cNvCxnSpPr>
            <a:stCxn id="515" idx="3"/>
            <a:endCxn id="521" idx="3"/>
          </p:cNvCxnSpPr>
          <p:nvPr/>
        </p:nvCxnSpPr>
        <p:spPr>
          <a:xfrm rot="10800000" flipH="1">
            <a:off x="6120100" y="4840150"/>
            <a:ext cx="534900" cy="44841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33"/>
          <p:cNvSpPr txBox="1"/>
          <p:nvPr/>
        </p:nvSpPr>
        <p:spPr>
          <a:xfrm>
            <a:off x="5402800" y="8439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3"/>
          <p:cNvSpPr txBox="1"/>
          <p:nvPr/>
        </p:nvSpPr>
        <p:spPr>
          <a:xfrm>
            <a:off x="5098000" y="8820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3"/>
          <p:cNvSpPr txBox="1"/>
          <p:nvPr/>
        </p:nvSpPr>
        <p:spPr>
          <a:xfrm>
            <a:off x="5936200" y="84398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3"/>
          <p:cNvSpPr txBox="1"/>
          <p:nvPr/>
        </p:nvSpPr>
        <p:spPr>
          <a:xfrm>
            <a:off x="6241000" y="9125625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3"/>
          <p:cNvSpPr/>
          <p:nvPr/>
        </p:nvSpPr>
        <p:spPr>
          <a:xfrm>
            <a:off x="12639088" y="4058975"/>
            <a:ext cx="710700" cy="514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사원 관리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6" name="Google Shape;626;p33"/>
          <p:cNvGrpSpPr/>
          <p:nvPr/>
        </p:nvGrpSpPr>
        <p:grpSpPr>
          <a:xfrm flipH="1">
            <a:off x="11242400" y="3780375"/>
            <a:ext cx="1397900" cy="1544975"/>
            <a:chOff x="5802538" y="5862500"/>
            <a:chExt cx="1397900" cy="1544975"/>
          </a:xfrm>
        </p:grpSpPr>
        <p:sp>
          <p:nvSpPr>
            <p:cNvPr id="627" name="Google Shape;627;p33"/>
            <p:cNvSpPr/>
            <p:nvPr/>
          </p:nvSpPr>
          <p:spPr>
            <a:xfrm>
              <a:off x="5802538" y="5862500"/>
              <a:ext cx="7131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삭제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6307763" y="61673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리스트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6489738" y="6624500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생성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083838" y="7156675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수정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31" name="Google Shape;631;p33"/>
          <p:cNvCxnSpPr>
            <a:stCxn id="625" idx="2"/>
            <a:endCxn id="627" idx="4"/>
          </p:cNvCxnSpPr>
          <p:nvPr/>
        </p:nvCxnSpPr>
        <p:spPr>
          <a:xfrm rot="10800000">
            <a:off x="12283888" y="4031075"/>
            <a:ext cx="355200" cy="28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33"/>
          <p:cNvCxnSpPr>
            <a:stCxn id="625" idx="2"/>
            <a:endCxn id="628" idx="2"/>
          </p:cNvCxnSpPr>
          <p:nvPr/>
        </p:nvCxnSpPr>
        <p:spPr>
          <a:xfrm rot="10800000">
            <a:off x="12135088" y="4210475"/>
            <a:ext cx="504000" cy="10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33"/>
          <p:cNvCxnSpPr>
            <a:stCxn id="625" idx="2"/>
            <a:endCxn id="629" idx="2"/>
          </p:cNvCxnSpPr>
          <p:nvPr/>
        </p:nvCxnSpPr>
        <p:spPr>
          <a:xfrm flipH="1">
            <a:off x="11952988" y="4316075"/>
            <a:ext cx="686100" cy="35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33"/>
          <p:cNvCxnSpPr>
            <a:stCxn id="625" idx="2"/>
            <a:endCxn id="630" idx="2"/>
          </p:cNvCxnSpPr>
          <p:nvPr/>
        </p:nvCxnSpPr>
        <p:spPr>
          <a:xfrm flipH="1">
            <a:off x="12358888" y="4316075"/>
            <a:ext cx="280200" cy="88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3"/>
          <p:cNvSpPr/>
          <p:nvPr/>
        </p:nvSpPr>
        <p:spPr>
          <a:xfrm flipH="1">
            <a:off x="10070600" y="4542375"/>
            <a:ext cx="815700" cy="250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부서리스트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3"/>
          <p:cNvSpPr/>
          <p:nvPr/>
        </p:nvSpPr>
        <p:spPr>
          <a:xfrm flipH="1">
            <a:off x="10146800" y="4999575"/>
            <a:ext cx="966300" cy="250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프로필 사진등록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3"/>
          <p:cNvSpPr/>
          <p:nvPr/>
        </p:nvSpPr>
        <p:spPr>
          <a:xfrm flipH="1">
            <a:off x="10810100" y="5607950"/>
            <a:ext cx="710700" cy="250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조회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8" name="Google Shape;638;p33"/>
          <p:cNvCxnSpPr>
            <a:stCxn id="629" idx="6"/>
            <a:endCxn id="635" idx="2"/>
          </p:cNvCxnSpPr>
          <p:nvPr/>
        </p:nvCxnSpPr>
        <p:spPr>
          <a:xfrm rot="10800000">
            <a:off x="10886300" y="4667775"/>
            <a:ext cx="35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33"/>
          <p:cNvCxnSpPr>
            <a:stCxn id="630" idx="6"/>
            <a:endCxn id="635" idx="2"/>
          </p:cNvCxnSpPr>
          <p:nvPr/>
        </p:nvCxnSpPr>
        <p:spPr>
          <a:xfrm rot="10800000">
            <a:off x="10886300" y="4667750"/>
            <a:ext cx="762000" cy="53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33"/>
          <p:cNvCxnSpPr>
            <a:stCxn id="630" idx="6"/>
            <a:endCxn id="636" idx="2"/>
          </p:cNvCxnSpPr>
          <p:nvPr/>
        </p:nvCxnSpPr>
        <p:spPr>
          <a:xfrm rot="10800000">
            <a:off x="11113100" y="5124950"/>
            <a:ext cx="535200" cy="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33"/>
          <p:cNvCxnSpPr>
            <a:stCxn id="630" idx="6"/>
            <a:endCxn id="637" idx="1"/>
          </p:cNvCxnSpPr>
          <p:nvPr/>
        </p:nvCxnSpPr>
        <p:spPr>
          <a:xfrm flipH="1">
            <a:off x="11416700" y="5199950"/>
            <a:ext cx="231600" cy="44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grpSp>
        <p:nvGrpSpPr>
          <p:cNvPr id="642" name="Google Shape;642;p33"/>
          <p:cNvGrpSpPr/>
          <p:nvPr/>
        </p:nvGrpSpPr>
        <p:grpSpPr>
          <a:xfrm flipH="1">
            <a:off x="11413600" y="6898475"/>
            <a:ext cx="1729300" cy="1849763"/>
            <a:chOff x="5169438" y="5862513"/>
            <a:chExt cx="1729300" cy="1849763"/>
          </a:xfrm>
        </p:grpSpPr>
        <p:sp>
          <p:nvSpPr>
            <p:cNvPr id="643" name="Google Shape;643;p33"/>
            <p:cNvSpPr/>
            <p:nvPr/>
          </p:nvSpPr>
          <p:spPr>
            <a:xfrm>
              <a:off x="5802538" y="5862513"/>
              <a:ext cx="10962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채팅메시지 요약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388863" y="6395913"/>
              <a:ext cx="10962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채팅 메시지 제공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169438" y="7461475"/>
              <a:ext cx="710700" cy="250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로그인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6" name="Google Shape;646;p33"/>
          <p:cNvSpPr/>
          <p:nvPr/>
        </p:nvSpPr>
        <p:spPr>
          <a:xfrm flipH="1">
            <a:off x="10984400" y="8345038"/>
            <a:ext cx="710700" cy="250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인증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3"/>
          <p:cNvSpPr/>
          <p:nvPr/>
        </p:nvSpPr>
        <p:spPr>
          <a:xfrm flipH="1">
            <a:off x="11365400" y="9030838"/>
            <a:ext cx="710700" cy="250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인가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3"/>
          <p:cNvSpPr/>
          <p:nvPr/>
        </p:nvSpPr>
        <p:spPr>
          <a:xfrm flipH="1">
            <a:off x="10755800" y="7278238"/>
            <a:ext cx="710700" cy="250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LLM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9" name="Google Shape;649;p33"/>
          <p:cNvCxnSpPr>
            <a:stCxn id="516" idx="1"/>
            <a:endCxn id="625" idx="6"/>
          </p:cNvCxnSpPr>
          <p:nvPr/>
        </p:nvCxnSpPr>
        <p:spPr>
          <a:xfrm rot="10800000">
            <a:off x="13349925" y="4316025"/>
            <a:ext cx="493800" cy="4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33"/>
          <p:cNvCxnSpPr>
            <a:stCxn id="517" idx="1"/>
            <a:endCxn id="643" idx="2"/>
          </p:cNvCxnSpPr>
          <p:nvPr/>
        </p:nvCxnSpPr>
        <p:spPr>
          <a:xfrm rot="10800000">
            <a:off x="12509700" y="7023825"/>
            <a:ext cx="109260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33"/>
          <p:cNvCxnSpPr>
            <a:stCxn id="517" idx="1"/>
            <a:endCxn id="644" idx="2"/>
          </p:cNvCxnSpPr>
          <p:nvPr/>
        </p:nvCxnSpPr>
        <p:spPr>
          <a:xfrm rot="10800000">
            <a:off x="12923400" y="7557225"/>
            <a:ext cx="678900" cy="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33"/>
          <p:cNvCxnSpPr>
            <a:stCxn id="517" idx="1"/>
            <a:endCxn id="645" idx="2"/>
          </p:cNvCxnSpPr>
          <p:nvPr/>
        </p:nvCxnSpPr>
        <p:spPr>
          <a:xfrm flipH="1">
            <a:off x="13143000" y="7614825"/>
            <a:ext cx="459300" cy="10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33"/>
          <p:cNvCxnSpPr>
            <a:stCxn id="644" idx="0"/>
            <a:endCxn id="643" idx="4"/>
          </p:cNvCxnSpPr>
          <p:nvPr/>
        </p:nvCxnSpPr>
        <p:spPr>
          <a:xfrm rot="10800000">
            <a:off x="11961675" y="7149275"/>
            <a:ext cx="413700" cy="2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33"/>
          <p:cNvCxnSpPr>
            <a:stCxn id="643" idx="6"/>
            <a:endCxn id="648" idx="2"/>
          </p:cNvCxnSpPr>
          <p:nvPr/>
        </p:nvCxnSpPr>
        <p:spPr>
          <a:xfrm>
            <a:off x="11413600" y="7023875"/>
            <a:ext cx="52800" cy="37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33"/>
          <p:cNvCxnSpPr>
            <a:stCxn id="645" idx="6"/>
            <a:endCxn id="646" idx="2"/>
          </p:cNvCxnSpPr>
          <p:nvPr/>
        </p:nvCxnSpPr>
        <p:spPr>
          <a:xfrm rot="10800000">
            <a:off x="11695100" y="8470438"/>
            <a:ext cx="7371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33"/>
          <p:cNvCxnSpPr>
            <a:stCxn id="645" idx="6"/>
            <a:endCxn id="647" idx="2"/>
          </p:cNvCxnSpPr>
          <p:nvPr/>
        </p:nvCxnSpPr>
        <p:spPr>
          <a:xfrm flipH="1">
            <a:off x="12076100" y="8622838"/>
            <a:ext cx="356100" cy="5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33"/>
          <p:cNvCxnSpPr>
            <a:stCxn id="517" idx="1"/>
            <a:endCxn id="630" idx="4"/>
          </p:cNvCxnSpPr>
          <p:nvPr/>
        </p:nvCxnSpPr>
        <p:spPr>
          <a:xfrm rot="10800000">
            <a:off x="12003600" y="5325225"/>
            <a:ext cx="1598700" cy="22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8" name="Google Shape;658;p33"/>
          <p:cNvSpPr txBox="1"/>
          <p:nvPr/>
        </p:nvSpPr>
        <p:spPr>
          <a:xfrm>
            <a:off x="13487400" y="4574700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3"/>
          <p:cNvSpPr txBox="1"/>
          <p:nvPr/>
        </p:nvSpPr>
        <p:spPr>
          <a:xfrm>
            <a:off x="13335000" y="7013100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3"/>
          <p:cNvSpPr txBox="1"/>
          <p:nvPr/>
        </p:nvSpPr>
        <p:spPr>
          <a:xfrm>
            <a:off x="12954000" y="7089300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3"/>
          <p:cNvSpPr txBox="1"/>
          <p:nvPr/>
        </p:nvSpPr>
        <p:spPr>
          <a:xfrm>
            <a:off x="13106400" y="7546500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3"/>
          <p:cNvSpPr txBox="1"/>
          <p:nvPr/>
        </p:nvSpPr>
        <p:spPr>
          <a:xfrm>
            <a:off x="13487400" y="7775100"/>
            <a:ext cx="36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+uses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3"/>
          <p:cNvSpPr txBox="1"/>
          <p:nvPr/>
        </p:nvSpPr>
        <p:spPr>
          <a:xfrm>
            <a:off x="11094625" y="5123750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&lt;Extend&gt;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3"/>
          <p:cNvSpPr txBox="1"/>
          <p:nvPr/>
        </p:nvSpPr>
        <p:spPr>
          <a:xfrm>
            <a:off x="10866025" y="4437950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&lt;Include&gt;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3"/>
          <p:cNvSpPr txBox="1"/>
          <p:nvPr/>
        </p:nvSpPr>
        <p:spPr>
          <a:xfrm>
            <a:off x="10713625" y="4742750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&lt;Include&gt;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3"/>
          <p:cNvSpPr txBox="1"/>
          <p:nvPr/>
        </p:nvSpPr>
        <p:spPr>
          <a:xfrm>
            <a:off x="11475625" y="5352350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&lt;Include&gt;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3"/>
          <p:cNvSpPr txBox="1"/>
          <p:nvPr/>
        </p:nvSpPr>
        <p:spPr>
          <a:xfrm>
            <a:off x="11704225" y="7181150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&lt;Include&gt;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3"/>
          <p:cNvSpPr txBox="1"/>
          <p:nvPr/>
        </p:nvSpPr>
        <p:spPr>
          <a:xfrm>
            <a:off x="10942225" y="7028750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&lt;Include&gt;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3"/>
          <p:cNvSpPr txBox="1"/>
          <p:nvPr/>
        </p:nvSpPr>
        <p:spPr>
          <a:xfrm>
            <a:off x="11704225" y="8476550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&lt;Include&gt;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3"/>
          <p:cNvSpPr txBox="1"/>
          <p:nvPr/>
        </p:nvSpPr>
        <p:spPr>
          <a:xfrm>
            <a:off x="12313825" y="8781350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&lt;Include&gt;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F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34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6" name="Google Shape;676;p34"/>
          <p:cNvGraphicFramePr/>
          <p:nvPr/>
        </p:nvGraphicFramePr>
        <p:xfrm>
          <a:off x="863611" y="2492500"/>
          <a:ext cx="16343625" cy="7578905"/>
        </p:xfrm>
        <a:graphic>
          <a:graphicData uri="http://schemas.openxmlformats.org/drawingml/2006/table">
            <a:tbl>
              <a:tblPr>
                <a:noFill/>
                <a:tableStyleId>{E16A6656-3361-4A9D-A43B-C8810FD40804}</a:tableStyleId>
              </a:tblPr>
              <a:tblGrid>
                <a:gridCol w="141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5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ID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5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page1-1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 &amp; 비밀번호를 통해 로그인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page1-2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  리스트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(인사 담당자) 전체 사원 리스트 확인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page1-3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 등록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(인사 담당자) 사원의 정보를 등록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page1-4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 수정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(인사 담당자 &amp; 사원 ) 사원의 정보를 수정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5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page2-1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 화면 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page2-2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 생성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 생성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5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page3-1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리스트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리스트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page3-2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상세조회/수정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내용 상세조회 및 수정  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page3-3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등록화면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새로운 업무 등록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page3-4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팝업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수정/삭제/취소 에 관한 확인 팝업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575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게시판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page4-1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리스트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목록 글 보기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page4-2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등록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게시글 작성 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page4-3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상세 조회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게시글 상세 보기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page4-4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수정화면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게시글 수정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page4-5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삭제화면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게시글 삭제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1575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게시판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page5-1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리스트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목록 글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page5-2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등록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게시글 작성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page5-3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상세조회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게시글 상세보기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page5-4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수정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게시글 수정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page5-5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삭제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게시글 삭제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15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page6-1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리스트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전체 리스트 조회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page6-2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생성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생성 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page6-3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상세조회 겸 수정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page6-4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삭제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9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조직도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page7</a:t>
                      </a:r>
                      <a:endParaRPr sz="700"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조직도 화면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사내 조직도 (출력 화면에 따라 활용하여 사용)</a:t>
                      </a:r>
                      <a:endParaRPr sz="7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677" name="Google Shape;677;p34"/>
          <p:cNvSpPr txBox="1"/>
          <p:nvPr/>
        </p:nvSpPr>
        <p:spPr>
          <a:xfrm>
            <a:off x="939800" y="1168400"/>
            <a:ext cx="9992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UI List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F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683" name="Google Shape;683;p35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4" name="Google Shape;684;p35"/>
          <p:cNvGraphicFramePr/>
          <p:nvPr/>
        </p:nvGraphicFramePr>
        <p:xfrm>
          <a:off x="12675325" y="1073400"/>
          <a:ext cx="5476250" cy="8701750"/>
        </p:xfrm>
        <a:graphic>
          <a:graphicData uri="http://schemas.openxmlformats.org/drawingml/2006/table">
            <a:tbl>
              <a:tblPr>
                <a:noFill/>
                <a:tableStyleId>{0FB2966F-13B5-4634-945B-375EBDBC4E83}</a:tableStyleId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Number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page1-1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Menu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회원 관리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details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7600">
                <a:tc gridSpan="2"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 입력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:사원 ID(사원 번호 X)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비밀번호 입력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:사원 비밀번호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 또는 비밀번호 틀릴 시 로그인 버튼 위로 빨간 문구로 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표시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버튼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로그인 버튼 클릭 시</a:t>
                      </a:r>
                      <a:b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인사담당자는 회원리스트 page 1-2 이동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사원들은  채팅방 page 2-1로 이동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5" name="Google Shape;685;p35"/>
          <p:cNvGraphicFramePr/>
          <p:nvPr/>
        </p:nvGraphicFramePr>
        <p:xfrm>
          <a:off x="218450" y="2923875"/>
          <a:ext cx="12275650" cy="6817825"/>
        </p:xfrm>
        <a:graphic>
          <a:graphicData uri="http://schemas.openxmlformats.org/drawingml/2006/table">
            <a:tbl>
              <a:tblPr>
                <a:noFill/>
                <a:tableStyleId>{E16A6656-3361-4A9D-A43B-C8810FD40804}</a:tableStyleId>
              </a:tblPr>
              <a:tblGrid>
                <a:gridCol w="1227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86" name="Google Shape;6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74408" y="0"/>
            <a:ext cx="8336516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 title="로그인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450" y="2870075"/>
            <a:ext cx="12275650" cy="69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5"/>
          <p:cNvSpPr/>
          <p:nvPr/>
        </p:nvSpPr>
        <p:spPr>
          <a:xfrm>
            <a:off x="6134350" y="58386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5"/>
          <p:cNvSpPr/>
          <p:nvPr/>
        </p:nvSpPr>
        <p:spPr>
          <a:xfrm>
            <a:off x="6134350" y="6307767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5"/>
          <p:cNvSpPr/>
          <p:nvPr/>
        </p:nvSpPr>
        <p:spPr>
          <a:xfrm>
            <a:off x="6134350" y="6776908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5"/>
          <p:cNvSpPr/>
          <p:nvPr/>
        </p:nvSpPr>
        <p:spPr>
          <a:xfrm>
            <a:off x="7126200" y="71279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54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6" name="Google Shape;1046;p54"/>
          <p:cNvGraphicFramePr/>
          <p:nvPr/>
        </p:nvGraphicFramePr>
        <p:xfrm>
          <a:off x="12675325" y="1073400"/>
          <a:ext cx="5476250" cy="870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 리스트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Number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page1-2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Menu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관리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details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76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인사담당자만 사용할 수 있는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 리스트 조회 페이지</a:t>
                      </a:r>
                      <a:b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사원등록 페이지1-3으로 연결되는 버튼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이름 / 소속 부서 / 연락처 / 이메일 주소 / 사진 조회 가능</a:t>
                      </a:r>
                      <a:b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1) 자세히 버튼을 눌러 회원 상세페이지1-4으로 이동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구분에 따른 사원 검색 기능</a:t>
                      </a:r>
                      <a:b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부서 별 조직도 조회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7" name="Google Shape;1047;p54"/>
          <p:cNvGraphicFramePr/>
          <p:nvPr/>
        </p:nvGraphicFramePr>
        <p:xfrm>
          <a:off x="218450" y="2923875"/>
          <a:ext cx="12275650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7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48" name="Google Shape;1048;p54" title="사원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50" y="2923875"/>
            <a:ext cx="12275650" cy="68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4"/>
          <p:cNvSpPr/>
          <p:nvPr/>
        </p:nvSpPr>
        <p:spPr>
          <a:xfrm>
            <a:off x="1466850" y="44386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54"/>
          <p:cNvSpPr/>
          <p:nvPr/>
        </p:nvSpPr>
        <p:spPr>
          <a:xfrm>
            <a:off x="965200" y="38407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54"/>
          <p:cNvSpPr/>
          <p:nvPr/>
        </p:nvSpPr>
        <p:spPr>
          <a:xfrm>
            <a:off x="5449775" y="38495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54"/>
          <p:cNvSpPr/>
          <p:nvPr/>
        </p:nvSpPr>
        <p:spPr>
          <a:xfrm>
            <a:off x="9412175" y="34290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3" name="Google Shape;1053;p54"/>
          <p:cNvGrpSpPr/>
          <p:nvPr/>
        </p:nvGrpSpPr>
        <p:grpSpPr>
          <a:xfrm>
            <a:off x="1466850" y="6769000"/>
            <a:ext cx="513600" cy="419100"/>
            <a:chOff x="1042250" y="5503500"/>
            <a:chExt cx="513600" cy="419100"/>
          </a:xfrm>
        </p:grpSpPr>
        <p:sp>
          <p:nvSpPr>
            <p:cNvPr id="1054" name="Google Shape;1054;p54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4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2-1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6" name="Google Shape;105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974408" y="0"/>
            <a:ext cx="833651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54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5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Google Shape;1063;p55"/>
          <p:cNvGraphicFramePr/>
          <p:nvPr/>
        </p:nvGraphicFramePr>
        <p:xfrm>
          <a:off x="12675325" y="1073400"/>
          <a:ext cx="5476250" cy="870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 등록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Number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page1-3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Menu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회원 관리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details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7600">
                <a:tc gridSpan="2"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Char char="-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인사담당자만 가능한 화면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 입력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 중복 확인 후 문구로 표시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비밀번호 입력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이름 입력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휴대폰 번호 입력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주소 입력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클릭 시 주소 검색 팝업으로 연결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우편 번호 자동 연동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이메일 입력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부서 입력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직급 입력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 버튼 클릭 시 등록 기능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 버튼 클릭 시 이전 화면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91440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64" name="Google Shape;1064;p55" title="page1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25" y="2816725"/>
            <a:ext cx="12370526" cy="695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5"/>
          <p:cNvSpPr/>
          <p:nvPr/>
        </p:nvSpPr>
        <p:spPr>
          <a:xfrm>
            <a:off x="8584450" y="37067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55"/>
          <p:cNvSpPr/>
          <p:nvPr/>
        </p:nvSpPr>
        <p:spPr>
          <a:xfrm>
            <a:off x="9409750" y="59163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55"/>
          <p:cNvSpPr/>
          <p:nvPr/>
        </p:nvSpPr>
        <p:spPr>
          <a:xfrm>
            <a:off x="10658875" y="44466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55"/>
          <p:cNvSpPr/>
          <p:nvPr/>
        </p:nvSpPr>
        <p:spPr>
          <a:xfrm>
            <a:off x="11227300" y="35775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55"/>
          <p:cNvSpPr/>
          <p:nvPr/>
        </p:nvSpPr>
        <p:spPr>
          <a:xfrm>
            <a:off x="8055125" y="52147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55"/>
          <p:cNvSpPr/>
          <p:nvPr/>
        </p:nvSpPr>
        <p:spPr>
          <a:xfrm>
            <a:off x="10658875" y="52147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55"/>
          <p:cNvSpPr/>
          <p:nvPr/>
        </p:nvSpPr>
        <p:spPr>
          <a:xfrm>
            <a:off x="10808200" y="67509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55"/>
          <p:cNvSpPr/>
          <p:nvPr/>
        </p:nvSpPr>
        <p:spPr>
          <a:xfrm>
            <a:off x="8584450" y="75460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55"/>
          <p:cNvSpPr/>
          <p:nvPr/>
        </p:nvSpPr>
        <p:spPr>
          <a:xfrm>
            <a:off x="10808200" y="75191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55"/>
          <p:cNvSpPr/>
          <p:nvPr/>
        </p:nvSpPr>
        <p:spPr>
          <a:xfrm>
            <a:off x="8055125" y="9058450"/>
            <a:ext cx="529200" cy="49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5" name="Google Shape;107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974408" y="0"/>
            <a:ext cx="833651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5"/>
          <p:cNvSpPr/>
          <p:nvPr/>
        </p:nvSpPr>
        <p:spPr>
          <a:xfrm>
            <a:off x="9543875" y="9139775"/>
            <a:ext cx="529200" cy="49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55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56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3" name="Google Shape;1083;p56"/>
          <p:cNvGraphicFramePr/>
          <p:nvPr/>
        </p:nvGraphicFramePr>
        <p:xfrm>
          <a:off x="12675325" y="1073400"/>
          <a:ext cx="5476250" cy="870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 상세정보 수정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Number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page1-4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Menu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회원 관리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details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76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*회원정보 수정 페이지 (사원 본인/인사팀 담당자 수정 가능)</a:t>
                      </a:r>
                      <a:b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*아래 항목 외 내용 수정 불가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비밀번호 수정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휴대폰번호 수정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주소 수정</a:t>
                      </a:r>
                      <a:b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클릭 시 주소 검색 팝업으로 연결</a:t>
                      </a:r>
                      <a:b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우편 번호 자동 연동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이메일 수정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부서 수정 (인사 담당자만 수정 가능)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직급 수정 (인사 담당자만 수정 가능)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어디서든 눌러서 자기 정보 수정으로 올 수 있음.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직전 페이지로 돌아갈 수 있음.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84" name="Google Shape;1084;p56"/>
          <p:cNvGraphicFramePr/>
          <p:nvPr/>
        </p:nvGraphicFramePr>
        <p:xfrm>
          <a:off x="218450" y="2923875"/>
          <a:ext cx="12275650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7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85" name="Google Shape;1085;p56" title="사원RU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50" y="2923875"/>
            <a:ext cx="12275650" cy="681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974408" y="0"/>
            <a:ext cx="833651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56"/>
          <p:cNvSpPr/>
          <p:nvPr/>
        </p:nvSpPr>
        <p:spPr>
          <a:xfrm>
            <a:off x="6326225" y="50844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56"/>
          <p:cNvSpPr/>
          <p:nvPr/>
        </p:nvSpPr>
        <p:spPr>
          <a:xfrm>
            <a:off x="8315275" y="57341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56"/>
          <p:cNvSpPr/>
          <p:nvPr/>
        </p:nvSpPr>
        <p:spPr>
          <a:xfrm>
            <a:off x="6326225" y="64003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56"/>
          <p:cNvSpPr/>
          <p:nvPr/>
        </p:nvSpPr>
        <p:spPr>
          <a:xfrm>
            <a:off x="6326225" y="70175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56"/>
          <p:cNvSpPr/>
          <p:nvPr/>
        </p:nvSpPr>
        <p:spPr>
          <a:xfrm>
            <a:off x="6326225" y="77162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56"/>
          <p:cNvSpPr/>
          <p:nvPr/>
        </p:nvSpPr>
        <p:spPr>
          <a:xfrm>
            <a:off x="8471450" y="77162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56"/>
          <p:cNvSpPr/>
          <p:nvPr/>
        </p:nvSpPr>
        <p:spPr>
          <a:xfrm>
            <a:off x="-22875" y="81353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56"/>
          <p:cNvSpPr/>
          <p:nvPr/>
        </p:nvSpPr>
        <p:spPr>
          <a:xfrm>
            <a:off x="8890550" y="83270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56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57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1" name="Google Shape;1101;p57"/>
          <p:cNvGraphicFramePr/>
          <p:nvPr/>
        </p:nvGraphicFramePr>
        <p:xfrm>
          <a:off x="12675325" y="1073400"/>
          <a:ext cx="5476250" cy="8668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3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 리스트 / 채팅방 / AI 요약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Number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page2-1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Menu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채팅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2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details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96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3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*채팅방 리스트 / 채팅방 / 현재 채팅방에 사원 초대 / AI 요약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-&gt; 한 페이지에서 확인 가능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3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 리스트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1) 채팅방 생성 팝업으로 연결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2) 채팅방 대표 사진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3) 귀속된 프로젝트명을 배지로 확인 가능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4) 채팅방 이름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3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1) 채팅방 이름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2) 귀속 프로젝트명 (배지)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3) 채팅방 참여인원 리스트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4) 보낸 채팅 메시지 확인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5) 받은 채팅 메시지 확인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6) 채팅 메시지 입력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7) 채팅 메시지 전송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8) 채팅방 나가기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02" name="Google Shape;1102;p57"/>
          <p:cNvGraphicFramePr/>
          <p:nvPr/>
        </p:nvGraphicFramePr>
        <p:xfrm>
          <a:off x="218450" y="2923875"/>
          <a:ext cx="12275650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7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03" name="Google Shape;1103;p57" title="채팅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50" y="2923875"/>
            <a:ext cx="12275650" cy="68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974408" y="0"/>
            <a:ext cx="833651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57"/>
          <p:cNvSpPr/>
          <p:nvPr/>
        </p:nvSpPr>
        <p:spPr>
          <a:xfrm>
            <a:off x="1461350" y="50844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57"/>
          <p:cNvSpPr/>
          <p:nvPr/>
        </p:nvSpPr>
        <p:spPr>
          <a:xfrm>
            <a:off x="3751950" y="2841413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7" name="Google Shape;1107;p57"/>
          <p:cNvGrpSpPr/>
          <p:nvPr/>
        </p:nvGrpSpPr>
        <p:grpSpPr>
          <a:xfrm>
            <a:off x="2930275" y="5084400"/>
            <a:ext cx="513600" cy="419100"/>
            <a:chOff x="1042250" y="5503500"/>
            <a:chExt cx="513600" cy="419100"/>
          </a:xfrm>
        </p:grpSpPr>
        <p:sp>
          <p:nvSpPr>
            <p:cNvPr id="1108" name="Google Shape;1108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7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1-1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57"/>
          <p:cNvGrpSpPr/>
          <p:nvPr/>
        </p:nvGrpSpPr>
        <p:grpSpPr>
          <a:xfrm>
            <a:off x="738075" y="6034475"/>
            <a:ext cx="513600" cy="419100"/>
            <a:chOff x="1042250" y="5503500"/>
            <a:chExt cx="513600" cy="419100"/>
          </a:xfrm>
        </p:grpSpPr>
        <p:sp>
          <p:nvSpPr>
            <p:cNvPr id="1111" name="Google Shape;1111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7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1-3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3" name="Google Shape;1113;p57"/>
          <p:cNvGrpSpPr/>
          <p:nvPr/>
        </p:nvGrpSpPr>
        <p:grpSpPr>
          <a:xfrm>
            <a:off x="738075" y="5503500"/>
            <a:ext cx="513600" cy="419100"/>
            <a:chOff x="1042250" y="5503500"/>
            <a:chExt cx="513600" cy="419100"/>
          </a:xfrm>
        </p:grpSpPr>
        <p:sp>
          <p:nvSpPr>
            <p:cNvPr id="1114" name="Google Shape;1114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7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1-2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57"/>
          <p:cNvGrpSpPr/>
          <p:nvPr/>
        </p:nvGrpSpPr>
        <p:grpSpPr>
          <a:xfrm>
            <a:off x="738075" y="6565450"/>
            <a:ext cx="513600" cy="419100"/>
            <a:chOff x="1042250" y="5503500"/>
            <a:chExt cx="513600" cy="419100"/>
          </a:xfrm>
        </p:grpSpPr>
        <p:sp>
          <p:nvSpPr>
            <p:cNvPr id="1117" name="Google Shape;1117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7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1-4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57"/>
          <p:cNvGrpSpPr/>
          <p:nvPr/>
        </p:nvGrpSpPr>
        <p:grpSpPr>
          <a:xfrm>
            <a:off x="3751950" y="3346025"/>
            <a:ext cx="513600" cy="419100"/>
            <a:chOff x="1042250" y="5503500"/>
            <a:chExt cx="513600" cy="419100"/>
          </a:xfrm>
        </p:grpSpPr>
        <p:sp>
          <p:nvSpPr>
            <p:cNvPr id="1120" name="Google Shape;1120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7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2-1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57"/>
          <p:cNvGrpSpPr/>
          <p:nvPr/>
        </p:nvGrpSpPr>
        <p:grpSpPr>
          <a:xfrm>
            <a:off x="6913625" y="3346025"/>
            <a:ext cx="513600" cy="419100"/>
            <a:chOff x="1042250" y="5503500"/>
            <a:chExt cx="513600" cy="419100"/>
          </a:xfrm>
        </p:grpSpPr>
        <p:sp>
          <p:nvSpPr>
            <p:cNvPr id="1123" name="Google Shape;1123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7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2-2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57"/>
          <p:cNvGrpSpPr/>
          <p:nvPr/>
        </p:nvGrpSpPr>
        <p:grpSpPr>
          <a:xfrm>
            <a:off x="6059200" y="3837900"/>
            <a:ext cx="663900" cy="419100"/>
            <a:chOff x="1042250" y="5503500"/>
            <a:chExt cx="663900" cy="419100"/>
          </a:xfrm>
        </p:grpSpPr>
        <p:sp>
          <p:nvSpPr>
            <p:cNvPr id="1126" name="Google Shape;1126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7"/>
            <p:cNvSpPr txBox="1"/>
            <p:nvPr/>
          </p:nvSpPr>
          <p:spPr>
            <a:xfrm>
              <a:off x="1042250" y="5520588"/>
              <a:ext cx="66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2-3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57"/>
          <p:cNvGrpSpPr/>
          <p:nvPr/>
        </p:nvGrpSpPr>
        <p:grpSpPr>
          <a:xfrm>
            <a:off x="4476400" y="5838150"/>
            <a:ext cx="513600" cy="419100"/>
            <a:chOff x="1042250" y="5503500"/>
            <a:chExt cx="513600" cy="419100"/>
          </a:xfrm>
        </p:grpSpPr>
        <p:sp>
          <p:nvSpPr>
            <p:cNvPr id="1129" name="Google Shape;1129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7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2-5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57"/>
          <p:cNvGrpSpPr/>
          <p:nvPr/>
        </p:nvGrpSpPr>
        <p:grpSpPr>
          <a:xfrm>
            <a:off x="6782900" y="5084400"/>
            <a:ext cx="513600" cy="419100"/>
            <a:chOff x="1042250" y="5503500"/>
            <a:chExt cx="513600" cy="419100"/>
          </a:xfrm>
        </p:grpSpPr>
        <p:sp>
          <p:nvSpPr>
            <p:cNvPr id="1132" name="Google Shape;1132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7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2-4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57"/>
          <p:cNvGrpSpPr/>
          <p:nvPr/>
        </p:nvGrpSpPr>
        <p:grpSpPr>
          <a:xfrm>
            <a:off x="4757825" y="8808425"/>
            <a:ext cx="513600" cy="419100"/>
            <a:chOff x="1042250" y="5503500"/>
            <a:chExt cx="513600" cy="419100"/>
          </a:xfrm>
        </p:grpSpPr>
        <p:sp>
          <p:nvSpPr>
            <p:cNvPr id="1135" name="Google Shape;1135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7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2-6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57"/>
          <p:cNvGrpSpPr/>
          <p:nvPr/>
        </p:nvGrpSpPr>
        <p:grpSpPr>
          <a:xfrm>
            <a:off x="7427225" y="8808425"/>
            <a:ext cx="513600" cy="419100"/>
            <a:chOff x="1042250" y="5503500"/>
            <a:chExt cx="513600" cy="419100"/>
          </a:xfrm>
        </p:grpSpPr>
        <p:sp>
          <p:nvSpPr>
            <p:cNvPr id="1138" name="Google Shape;1138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7"/>
            <p:cNvSpPr txBox="1"/>
            <p:nvPr/>
          </p:nvSpPr>
          <p:spPr>
            <a:xfrm>
              <a:off x="1042250" y="5520600"/>
              <a:ext cx="513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2-7</a:t>
              </a: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57"/>
          <p:cNvGrpSpPr/>
          <p:nvPr/>
        </p:nvGrpSpPr>
        <p:grpSpPr>
          <a:xfrm>
            <a:off x="11270550" y="8975700"/>
            <a:ext cx="513600" cy="419100"/>
            <a:chOff x="1042250" y="5503500"/>
            <a:chExt cx="513600" cy="419100"/>
          </a:xfrm>
        </p:grpSpPr>
        <p:sp>
          <p:nvSpPr>
            <p:cNvPr id="1141" name="Google Shape;1141;p57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7"/>
            <p:cNvSpPr txBox="1"/>
            <p:nvPr/>
          </p:nvSpPr>
          <p:spPr>
            <a:xfrm>
              <a:off x="1042250" y="5520600"/>
              <a:ext cx="513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2-8</a:t>
              </a: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3" name="Google Shape;1143;p57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44" name="Google Shape;1144;p57"/>
          <p:cNvSpPr/>
          <p:nvPr/>
        </p:nvSpPr>
        <p:spPr>
          <a:xfrm>
            <a:off x="4942225" y="4313200"/>
            <a:ext cx="3792000" cy="419100"/>
          </a:xfrm>
          <a:prstGeom prst="rect">
            <a:avLst/>
          </a:prstGeom>
          <a:solidFill>
            <a:srgbClr val="E5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57"/>
          <p:cNvSpPr/>
          <p:nvPr/>
        </p:nvSpPr>
        <p:spPr>
          <a:xfrm>
            <a:off x="1150225" y="3844000"/>
            <a:ext cx="2601600" cy="419100"/>
          </a:xfrm>
          <a:prstGeom prst="rect">
            <a:avLst/>
          </a:prstGeom>
          <a:solidFill>
            <a:srgbClr val="E5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58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1" name="Google Shape;1151;p58"/>
          <p:cNvGraphicFramePr/>
          <p:nvPr/>
        </p:nvGraphicFramePr>
        <p:xfrm>
          <a:off x="12675325" y="1073400"/>
          <a:ext cx="5476250" cy="870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 리스트 / 채팅방 / AI 요약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Number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page2-1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Menu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채팅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details</a:t>
                      </a:r>
                      <a:endParaRPr sz="16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76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3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*채팅방 리스트 / 채팅방 / 현재 채팅방에 사원 초대 / AI 요약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-&gt; 한 페이지에서 확인 가능</a:t>
                      </a:r>
                      <a:endParaRPr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3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현재 채팅방에 사원 초대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1) 클릭 시 사내 조직도 확인 가능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2) 초대 예정 사원 이미지 확인 가능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3) 초대 예정 사원 목록 모두 초대하기 버튼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AI 요약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1) 오늘 하루 메시지 요약 버튼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2) 메시지 요약을 하고 싶은 날짜의 시작일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3) 메시지 요약을 하고 싶은 날짜의 종료일</a:t>
                      </a:r>
                      <a:b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4) 해당 기간 메시지 요약 진행 버튼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52" name="Google Shape;1152;p58"/>
          <p:cNvGraphicFramePr/>
          <p:nvPr/>
        </p:nvGraphicFramePr>
        <p:xfrm>
          <a:off x="218450" y="2923875"/>
          <a:ext cx="12275650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7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53" name="Google Shape;1153;p58" title="채팅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50" y="2923875"/>
            <a:ext cx="12275650" cy="68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974408" y="0"/>
            <a:ext cx="833651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58"/>
          <p:cNvSpPr/>
          <p:nvPr/>
        </p:nvSpPr>
        <p:spPr>
          <a:xfrm>
            <a:off x="1148100" y="29620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58"/>
          <p:cNvSpPr/>
          <p:nvPr/>
        </p:nvSpPr>
        <p:spPr>
          <a:xfrm>
            <a:off x="11112050" y="33811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7" name="Google Shape;1157;p58"/>
          <p:cNvGrpSpPr/>
          <p:nvPr/>
        </p:nvGrpSpPr>
        <p:grpSpPr>
          <a:xfrm>
            <a:off x="799400" y="4327750"/>
            <a:ext cx="513600" cy="419100"/>
            <a:chOff x="1042250" y="5503500"/>
            <a:chExt cx="513600" cy="419100"/>
          </a:xfrm>
        </p:grpSpPr>
        <p:sp>
          <p:nvSpPr>
            <p:cNvPr id="1158" name="Google Shape;1158;p58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58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1-1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58"/>
          <p:cNvGrpSpPr/>
          <p:nvPr/>
        </p:nvGrpSpPr>
        <p:grpSpPr>
          <a:xfrm>
            <a:off x="1666175" y="2962050"/>
            <a:ext cx="513600" cy="419100"/>
            <a:chOff x="1042250" y="5503500"/>
            <a:chExt cx="513600" cy="419100"/>
          </a:xfrm>
        </p:grpSpPr>
        <p:sp>
          <p:nvSpPr>
            <p:cNvPr id="1161" name="Google Shape;1161;p58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8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1-2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58"/>
          <p:cNvGrpSpPr/>
          <p:nvPr/>
        </p:nvGrpSpPr>
        <p:grpSpPr>
          <a:xfrm>
            <a:off x="2845475" y="2962050"/>
            <a:ext cx="513600" cy="419100"/>
            <a:chOff x="1042250" y="5503500"/>
            <a:chExt cx="513600" cy="419100"/>
          </a:xfrm>
        </p:grpSpPr>
        <p:sp>
          <p:nvSpPr>
            <p:cNvPr id="1164" name="Google Shape;1164;p58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8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1-3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58"/>
          <p:cNvGrpSpPr/>
          <p:nvPr/>
        </p:nvGrpSpPr>
        <p:grpSpPr>
          <a:xfrm>
            <a:off x="9407025" y="5564800"/>
            <a:ext cx="513600" cy="419100"/>
            <a:chOff x="1042250" y="5503500"/>
            <a:chExt cx="513600" cy="419100"/>
          </a:xfrm>
        </p:grpSpPr>
        <p:sp>
          <p:nvSpPr>
            <p:cNvPr id="1167" name="Google Shape;1167;p58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8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2-1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58"/>
          <p:cNvGrpSpPr/>
          <p:nvPr/>
        </p:nvGrpSpPr>
        <p:grpSpPr>
          <a:xfrm>
            <a:off x="9529675" y="7190600"/>
            <a:ext cx="513600" cy="419100"/>
            <a:chOff x="1042250" y="5503500"/>
            <a:chExt cx="513600" cy="419100"/>
          </a:xfrm>
        </p:grpSpPr>
        <p:sp>
          <p:nvSpPr>
            <p:cNvPr id="1170" name="Google Shape;1170;p58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8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2-2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58"/>
          <p:cNvGrpSpPr/>
          <p:nvPr/>
        </p:nvGrpSpPr>
        <p:grpSpPr>
          <a:xfrm>
            <a:off x="10498825" y="7190600"/>
            <a:ext cx="513600" cy="419100"/>
            <a:chOff x="1042250" y="5503500"/>
            <a:chExt cx="513600" cy="419100"/>
          </a:xfrm>
        </p:grpSpPr>
        <p:sp>
          <p:nvSpPr>
            <p:cNvPr id="1173" name="Google Shape;1173;p58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58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2-3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p58"/>
          <p:cNvGrpSpPr/>
          <p:nvPr/>
        </p:nvGrpSpPr>
        <p:grpSpPr>
          <a:xfrm>
            <a:off x="11467975" y="7190600"/>
            <a:ext cx="513600" cy="419100"/>
            <a:chOff x="1042250" y="5503500"/>
            <a:chExt cx="513600" cy="419100"/>
          </a:xfrm>
        </p:grpSpPr>
        <p:sp>
          <p:nvSpPr>
            <p:cNvPr id="1176" name="Google Shape;1176;p58"/>
            <p:cNvSpPr/>
            <p:nvPr/>
          </p:nvSpPr>
          <p:spPr>
            <a:xfrm>
              <a:off x="1042250" y="5503500"/>
              <a:ext cx="419100" cy="419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8"/>
            <p:cNvSpPr txBox="1"/>
            <p:nvPr/>
          </p:nvSpPr>
          <p:spPr>
            <a:xfrm>
              <a:off x="1042250" y="5520600"/>
              <a:ext cx="513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2-4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8" name="Google Shape;1178;p58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79" name="Google Shape;1179;p58"/>
          <p:cNvSpPr/>
          <p:nvPr/>
        </p:nvSpPr>
        <p:spPr>
          <a:xfrm>
            <a:off x="4942225" y="4313200"/>
            <a:ext cx="3792000" cy="419100"/>
          </a:xfrm>
          <a:prstGeom prst="rect">
            <a:avLst/>
          </a:prstGeom>
          <a:solidFill>
            <a:srgbClr val="E5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58"/>
          <p:cNvSpPr/>
          <p:nvPr/>
        </p:nvSpPr>
        <p:spPr>
          <a:xfrm>
            <a:off x="1150225" y="3844000"/>
            <a:ext cx="2601600" cy="419100"/>
          </a:xfrm>
          <a:prstGeom prst="rect">
            <a:avLst/>
          </a:prstGeom>
          <a:solidFill>
            <a:srgbClr val="E5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59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6" name="Google Shape;1186;p59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 생성 화면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page2-2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채팅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새로운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생성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페이지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이름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입력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이름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귀속된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선택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사원명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입력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입력한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입력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-&gt;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선택한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미리보기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이미지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보기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AutoNum type="arabicPeriod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만들기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생성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7" name="Google Shape;1187;p59"/>
          <p:cNvGraphicFramePr/>
          <p:nvPr/>
        </p:nvGraphicFramePr>
        <p:xfrm>
          <a:off x="218450" y="2923875"/>
          <a:ext cx="12275650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7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88" name="Google Shape;1188;p59" title="채팅방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50" y="2923888"/>
            <a:ext cx="12275650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59"/>
          <p:cNvSpPr/>
          <p:nvPr/>
        </p:nvSpPr>
        <p:spPr>
          <a:xfrm>
            <a:off x="4152900" y="51980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59"/>
          <p:cNvSpPr/>
          <p:nvPr/>
        </p:nvSpPr>
        <p:spPr>
          <a:xfrm>
            <a:off x="4152900" y="6123238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59"/>
          <p:cNvSpPr/>
          <p:nvPr/>
        </p:nvSpPr>
        <p:spPr>
          <a:xfrm>
            <a:off x="4152900" y="70485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59"/>
          <p:cNvSpPr/>
          <p:nvPr/>
        </p:nvSpPr>
        <p:spPr>
          <a:xfrm>
            <a:off x="4152900" y="77628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3" name="Google Shape;119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974408" y="0"/>
            <a:ext cx="833651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59"/>
          <p:cNvSpPr/>
          <p:nvPr/>
        </p:nvSpPr>
        <p:spPr>
          <a:xfrm>
            <a:off x="7246725" y="70485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59"/>
          <p:cNvSpPr/>
          <p:nvPr/>
        </p:nvSpPr>
        <p:spPr>
          <a:xfrm>
            <a:off x="5227875" y="83504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59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266700" y="7181850"/>
            <a:ext cx="17697600" cy="1511400"/>
          </a:xfrm>
          <a:prstGeom prst="roundRect">
            <a:avLst>
              <a:gd name="adj" fmla="val 16667"/>
            </a:avLst>
          </a:prstGeom>
          <a:solidFill>
            <a:srgbClr val="EAEDFF">
              <a:alpha val="46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-3873500"/>
            <a:ext cx="18592800" cy="73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1003300" y="1435100"/>
            <a:ext cx="4953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17" name="Google Shape;117;p15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-2596025" y="971175"/>
            <a:ext cx="9826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후기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5"/>
          <p:cNvCxnSpPr/>
          <p:nvPr/>
        </p:nvCxnSpPr>
        <p:spPr>
          <a:xfrm>
            <a:off x="0" y="6628625"/>
            <a:ext cx="18296100" cy="0"/>
          </a:xfrm>
          <a:prstGeom prst="straightConnector1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5"/>
          <p:cNvSpPr txBox="1"/>
          <p:nvPr/>
        </p:nvSpPr>
        <p:spPr>
          <a:xfrm>
            <a:off x="3810250" y="7298300"/>
            <a:ext cx="192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유사 사이트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비교 및 분석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21" name="Google Shape;121;p15"/>
          <p:cNvCxnSpPr/>
          <p:nvPr/>
        </p:nvCxnSpPr>
        <p:spPr>
          <a:xfrm rot="5400000">
            <a:off x="5618050" y="6742625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5"/>
          <p:cNvSpPr txBox="1"/>
          <p:nvPr/>
        </p:nvSpPr>
        <p:spPr>
          <a:xfrm>
            <a:off x="7501725" y="7298300"/>
            <a:ext cx="19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목표 기능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23" name="Google Shape;123;p15"/>
          <p:cNvCxnSpPr/>
          <p:nvPr/>
        </p:nvCxnSpPr>
        <p:spPr>
          <a:xfrm rot="5400000">
            <a:off x="9004725" y="6742625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5"/>
          <p:cNvSpPr txBox="1"/>
          <p:nvPr/>
        </p:nvSpPr>
        <p:spPr>
          <a:xfrm>
            <a:off x="10588675" y="7298300"/>
            <a:ext cx="222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요구사항명세서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25" name="Google Shape;125;p15"/>
          <p:cNvCxnSpPr/>
          <p:nvPr/>
        </p:nvCxnSpPr>
        <p:spPr>
          <a:xfrm rot="5400000">
            <a:off x="12848600" y="6742625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60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02" name="Google Shape;1202;p60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업무 리스트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page3-1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 dirty="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482600" lvl="0" indent="-3429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AutoNum type="arabicPeriod"/>
                      </a:pPr>
                      <a:endParaRPr lang="en-US" altLang="ko-KR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82600" lvl="0" indent="-3429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AutoNum type="arabicPeriod"/>
                      </a:pP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사원목록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 아이콘을 통해 사원 개개인의 업무 확인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사원이 많으면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+n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 형태로 보여준다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한명씩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선택해서 본다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lang="ko-KR" alt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82600" lvl="0" indent="-3429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AutoNum type="arabicPeriod"/>
                      </a:pP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담당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요청 업무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 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팀장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):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본인이 담당한 담당업무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 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팀에게 지시한 요청 업무 확인버튼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팀원은 자기 자신의 업무 리스트만 볼 수 있고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팀장은 자신과 팀원의 업무 리스트를 볼 수 있고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부서장은 자신과 팀장의 업무 리스트를 볼 수 있고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CEO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는 업무 페이지에 들어갈 수 없다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lang="ko-KR" alt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82600" lvl="0" indent="-3429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AutoNum type="arabicPeriod"/>
                      </a:pP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등록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새로운 업무 등록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lang="ko-KR" alt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82600" lvl="0" indent="-3429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AutoNum type="arabicPeriod"/>
                      </a:pP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과정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업무를 진행 예정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 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진행중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 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 대기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 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 등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가지로 </a:t>
                      </a:r>
                      <a:b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해당하는 상태에 따라 분류 </a:t>
                      </a:r>
                      <a:b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lang="ko-KR" alt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82600" lvl="0" indent="-3429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AutoNum type="arabicPeriod"/>
                      </a:pP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목록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</a:t>
                      </a: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목록을 해당 하는 상태의 우측의 숫자로 표시</a:t>
                      </a:r>
                    </a:p>
                    <a:p>
                      <a:pPr marL="482600" lvl="0" indent="-3429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AutoNum type="arabicPeriod"/>
                      </a:pPr>
                      <a:endParaRPr lang="ko-KR" alt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03" name="Google Shape;1203;p60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04" name="Google Shape;1204;p60" title="업무L3-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25" y="2923875"/>
            <a:ext cx="12110777" cy="68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60"/>
          <p:cNvSpPr/>
          <p:nvPr/>
        </p:nvSpPr>
        <p:spPr>
          <a:xfrm>
            <a:off x="2606175" y="40963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60"/>
          <p:cNvSpPr/>
          <p:nvPr/>
        </p:nvSpPr>
        <p:spPr>
          <a:xfrm>
            <a:off x="5205900" y="47789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60"/>
          <p:cNvSpPr/>
          <p:nvPr/>
        </p:nvSpPr>
        <p:spPr>
          <a:xfrm>
            <a:off x="8849775" y="42044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60"/>
          <p:cNvSpPr/>
          <p:nvPr/>
        </p:nvSpPr>
        <p:spPr>
          <a:xfrm>
            <a:off x="11794925" y="36772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60"/>
          <p:cNvSpPr/>
          <p:nvPr/>
        </p:nvSpPr>
        <p:spPr>
          <a:xfrm>
            <a:off x="1024975" y="51980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60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1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 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216" name="Google Shape;1216;p61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7" name="Google Shape;1217;p61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등록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page3-2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업무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값으로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변경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분류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값으로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분류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변경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기간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캘린더로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시작날짜와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지정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담당자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요청자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+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눌러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담당자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담당자는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여러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가능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담당자는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자신과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자신보다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아랫사람까지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가능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요청자는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자신으로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정보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대한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종료일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등록에선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종료일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-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표기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메모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대한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메모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및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18" name="Google Shape;1218;p61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19" name="Google Shape;1219;p61" title="업무C3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6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1"/>
          <p:cNvSpPr/>
          <p:nvPr/>
        </p:nvSpPr>
        <p:spPr>
          <a:xfrm>
            <a:off x="1906788" y="44451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61"/>
          <p:cNvSpPr/>
          <p:nvPr/>
        </p:nvSpPr>
        <p:spPr>
          <a:xfrm>
            <a:off x="1906800" y="50070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61"/>
          <p:cNvSpPr/>
          <p:nvPr/>
        </p:nvSpPr>
        <p:spPr>
          <a:xfrm>
            <a:off x="1906800" y="55688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61"/>
          <p:cNvSpPr/>
          <p:nvPr/>
        </p:nvSpPr>
        <p:spPr>
          <a:xfrm>
            <a:off x="1906800" y="61307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61"/>
          <p:cNvSpPr/>
          <p:nvPr/>
        </p:nvSpPr>
        <p:spPr>
          <a:xfrm>
            <a:off x="1906800" y="72544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61"/>
          <p:cNvSpPr/>
          <p:nvPr/>
        </p:nvSpPr>
        <p:spPr>
          <a:xfrm>
            <a:off x="8470825" y="34973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61"/>
          <p:cNvSpPr/>
          <p:nvPr/>
        </p:nvSpPr>
        <p:spPr>
          <a:xfrm>
            <a:off x="9732100" y="49339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61"/>
          <p:cNvSpPr/>
          <p:nvPr/>
        </p:nvSpPr>
        <p:spPr>
          <a:xfrm>
            <a:off x="10151200" y="86499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62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 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233" name="Google Shape;1233;p62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4" name="Google Shape;1234;p62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 상세 조회 / 수정 / 삭제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page3-3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업무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 dirty="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endParaRPr lang="en-US" altLang="ko-KR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업무의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진행예정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진행중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대기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변경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분류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표시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변경된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뒤로가기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변경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취소하고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페이지로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돌아가기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35" name="Google Shape;1235;p62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36" name="Google Shape;1236;p62" title="업무RUD3-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4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62"/>
          <p:cNvSpPr/>
          <p:nvPr/>
        </p:nvSpPr>
        <p:spPr>
          <a:xfrm>
            <a:off x="3120575" y="45516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62"/>
          <p:cNvSpPr/>
          <p:nvPr/>
        </p:nvSpPr>
        <p:spPr>
          <a:xfrm>
            <a:off x="3120575" y="50618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62"/>
          <p:cNvSpPr/>
          <p:nvPr/>
        </p:nvSpPr>
        <p:spPr>
          <a:xfrm>
            <a:off x="8380500" y="88378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62"/>
          <p:cNvSpPr/>
          <p:nvPr/>
        </p:nvSpPr>
        <p:spPr>
          <a:xfrm>
            <a:off x="10256250" y="88378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62"/>
          <p:cNvSpPr/>
          <p:nvPr/>
        </p:nvSpPr>
        <p:spPr>
          <a:xfrm>
            <a:off x="1236300" y="34290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63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7" name="Google Shape;1247;p63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리스트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page4-1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공지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endParaRPr 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번호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최신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기준으로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정렬하여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보여주고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번호는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역정렬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조건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조건으로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날짜는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년.월.일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시.분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으로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보여줌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조회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800"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페이징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처리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페이지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번호를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조회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화면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48" name="Google Shape;1248;p63" title="page4-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25" y="2783275"/>
            <a:ext cx="12370526" cy="695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63"/>
          <p:cNvSpPr/>
          <p:nvPr/>
        </p:nvSpPr>
        <p:spPr>
          <a:xfrm>
            <a:off x="3120575" y="45950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63"/>
          <p:cNvSpPr/>
          <p:nvPr/>
        </p:nvSpPr>
        <p:spPr>
          <a:xfrm>
            <a:off x="7391025" y="32863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63"/>
          <p:cNvSpPr/>
          <p:nvPr/>
        </p:nvSpPr>
        <p:spPr>
          <a:xfrm>
            <a:off x="9633250" y="43486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63"/>
          <p:cNvSpPr/>
          <p:nvPr/>
        </p:nvSpPr>
        <p:spPr>
          <a:xfrm>
            <a:off x="4225475" y="57141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63"/>
          <p:cNvSpPr/>
          <p:nvPr/>
        </p:nvSpPr>
        <p:spPr>
          <a:xfrm>
            <a:off x="6142338" y="91789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63"/>
          <p:cNvSpPr/>
          <p:nvPr/>
        </p:nvSpPr>
        <p:spPr>
          <a:xfrm>
            <a:off x="3244550" y="3389763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63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0" name="Google Shape;1260;p64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등록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page4-2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공지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 dirty="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endParaRPr 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필수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       *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직급은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불가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61" name="Google Shape;1261;p64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2" name="Google Shape;1262;p64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63" name="Google Shape;1263;p64" title="공지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01" y="2923875"/>
            <a:ext cx="12155698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64"/>
          <p:cNvSpPr/>
          <p:nvPr/>
        </p:nvSpPr>
        <p:spPr>
          <a:xfrm>
            <a:off x="2855975" y="46795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64"/>
          <p:cNvSpPr/>
          <p:nvPr/>
        </p:nvSpPr>
        <p:spPr>
          <a:xfrm>
            <a:off x="10450225" y="88462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64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65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72" name="Google Shape;1272;p65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조회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page4-3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공지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endParaRPr 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헤더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조회수를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보여줌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수정페이지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page4-4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경고창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page4-5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73" name="Google Shape;1273;p65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74" name="Google Shape;1274;p65" title="공지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5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65"/>
          <p:cNvSpPr/>
          <p:nvPr/>
        </p:nvSpPr>
        <p:spPr>
          <a:xfrm>
            <a:off x="3120575" y="45950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65"/>
          <p:cNvSpPr/>
          <p:nvPr/>
        </p:nvSpPr>
        <p:spPr>
          <a:xfrm>
            <a:off x="8471450" y="88051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65"/>
          <p:cNvSpPr/>
          <p:nvPr/>
        </p:nvSpPr>
        <p:spPr>
          <a:xfrm>
            <a:off x="10273000" y="88051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65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66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4" name="Google Shape;1284;p66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수정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page4-4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공지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endParaRPr 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등록되어있는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받아온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접근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불가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85" name="Google Shape;1285;p66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86" name="Google Shape;1286;p66" title="공지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4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6"/>
          <p:cNvSpPr/>
          <p:nvPr/>
        </p:nvSpPr>
        <p:spPr>
          <a:xfrm>
            <a:off x="3120575" y="45950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66"/>
          <p:cNvSpPr/>
          <p:nvPr/>
        </p:nvSpPr>
        <p:spPr>
          <a:xfrm>
            <a:off x="10210575" y="87991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66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67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5" name="Google Shape;1295;p67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삭제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page4-5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공지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endParaRPr 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경고창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알림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경고창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및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접근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불가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96" name="Google Shape;1296;p67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97" name="Google Shape;1297;p67" title="공지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5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67"/>
          <p:cNvSpPr/>
          <p:nvPr/>
        </p:nvSpPr>
        <p:spPr>
          <a:xfrm>
            <a:off x="4572000" y="58602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67"/>
          <p:cNvSpPr/>
          <p:nvPr/>
        </p:nvSpPr>
        <p:spPr>
          <a:xfrm>
            <a:off x="10295875" y="86000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67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68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6" name="Google Shape;1306;p68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리스트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page5-1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건의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endParaRPr lang="en-US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번호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기준으로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정렬하여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보여주고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번호는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역정렬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조건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조건으로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날짜는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년.월.일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시.분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으로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보여줌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게시글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조회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+mj-lt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CEO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는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조회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가능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직급은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본인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건의사항만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조회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가능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07" name="Google Shape;1307;p68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08" name="Google Shape;1308;p68" title="건의게시판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2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8"/>
          <p:cNvSpPr/>
          <p:nvPr/>
        </p:nvSpPr>
        <p:spPr>
          <a:xfrm>
            <a:off x="2801800" y="45244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68"/>
          <p:cNvSpPr/>
          <p:nvPr/>
        </p:nvSpPr>
        <p:spPr>
          <a:xfrm>
            <a:off x="7072250" y="32157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8"/>
          <p:cNvSpPr/>
          <p:nvPr/>
        </p:nvSpPr>
        <p:spPr>
          <a:xfrm>
            <a:off x="9314475" y="42780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68"/>
          <p:cNvSpPr/>
          <p:nvPr/>
        </p:nvSpPr>
        <p:spPr>
          <a:xfrm>
            <a:off x="3802900" y="46971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68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69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9" name="Google Shape;1319;p69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등록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page5-2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 dirty="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건의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 dirty="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endParaRPr lang="en-US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필수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창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닫고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이전페이지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20" name="Google Shape;1320;p69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21" name="Google Shape;1321;p69" title="건의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6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69"/>
          <p:cNvSpPr/>
          <p:nvPr/>
        </p:nvSpPr>
        <p:spPr>
          <a:xfrm>
            <a:off x="2801800" y="45244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69"/>
          <p:cNvSpPr/>
          <p:nvPr/>
        </p:nvSpPr>
        <p:spPr>
          <a:xfrm>
            <a:off x="10346725" y="88991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69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266700" y="4686300"/>
            <a:ext cx="17697600" cy="1511400"/>
          </a:xfrm>
          <a:prstGeom prst="roundRect">
            <a:avLst>
              <a:gd name="adj" fmla="val 16667"/>
            </a:avLst>
          </a:prstGeom>
          <a:solidFill>
            <a:srgbClr val="EAEDFF">
              <a:alpha val="46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-3873500"/>
            <a:ext cx="18592800" cy="73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1003300" y="1435100"/>
            <a:ext cx="4953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3" name="Google Shape;133;p16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-2596025" y="971175"/>
            <a:ext cx="9826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후기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16"/>
          <p:cNvCxnSpPr/>
          <p:nvPr/>
        </p:nvCxnSpPr>
        <p:spPr>
          <a:xfrm>
            <a:off x="0" y="6628625"/>
            <a:ext cx="18296100" cy="0"/>
          </a:xfrm>
          <a:prstGeom prst="straightConnector1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6"/>
          <p:cNvSpPr txBox="1"/>
          <p:nvPr/>
        </p:nvSpPr>
        <p:spPr>
          <a:xfrm>
            <a:off x="4105350" y="5164700"/>
            <a:ext cx="19218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UseCase</a:t>
            </a:r>
            <a:b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</a:b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Diagram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772650" y="5393300"/>
            <a:ext cx="19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UI List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38" name="Google Shape;138;p16"/>
          <p:cNvCxnSpPr/>
          <p:nvPr/>
        </p:nvCxnSpPr>
        <p:spPr>
          <a:xfrm rot="5400000" flipH="1">
            <a:off x="5760750" y="5752025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 rot="5400000" flipH="1">
            <a:off x="8894650" y="5760650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/>
          <p:nvPr/>
        </p:nvSpPr>
        <p:spPr>
          <a:xfrm>
            <a:off x="11083125" y="5393300"/>
            <a:ext cx="19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41" name="Google Shape;141;p16"/>
          <p:cNvCxnSpPr/>
          <p:nvPr/>
        </p:nvCxnSpPr>
        <p:spPr>
          <a:xfrm rot="5400000" flipH="1">
            <a:off x="12890925" y="5760650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70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0" name="Google Shape;1330;p70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조회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page5-3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건의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endParaRPr lang="en-US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헤더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조회수를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보여줌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수정버튼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수정페이지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삭제버튼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경고창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31" name="Google Shape;1331;p70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32" name="Google Shape;1332;p70" title="건의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2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70"/>
          <p:cNvSpPr/>
          <p:nvPr/>
        </p:nvSpPr>
        <p:spPr>
          <a:xfrm>
            <a:off x="3120575" y="45950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70"/>
          <p:cNvSpPr/>
          <p:nvPr/>
        </p:nvSpPr>
        <p:spPr>
          <a:xfrm>
            <a:off x="8471450" y="88051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70"/>
          <p:cNvSpPr/>
          <p:nvPr/>
        </p:nvSpPr>
        <p:spPr>
          <a:xfrm>
            <a:off x="10273000" y="88051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70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71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 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42" name="Google Shape;1342;p71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3" name="Google Shape;1343;p71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수정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page5-4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건의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 dirty="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endParaRPr lang="en-US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게시글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&amp;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44" name="Google Shape;1344;p71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45" name="Google Shape;1345;p71" title="건의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6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71"/>
          <p:cNvSpPr/>
          <p:nvPr/>
        </p:nvSpPr>
        <p:spPr>
          <a:xfrm>
            <a:off x="10314075" y="88599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71"/>
          <p:cNvSpPr/>
          <p:nvPr/>
        </p:nvSpPr>
        <p:spPr>
          <a:xfrm>
            <a:off x="3045500" y="474742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72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 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53" name="Google Shape;1353;p72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4" name="Google Shape;1354;p72"/>
          <p:cNvGraphicFramePr/>
          <p:nvPr/>
        </p:nvGraphicFramePr>
        <p:xfrm>
          <a:off x="12675325" y="1073400"/>
          <a:ext cx="5476250" cy="8890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 b="1"/>
                        <a:t>Page Title</a:t>
                      </a:r>
                      <a:endParaRPr sz="1600" b="1"/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건의사항 삭제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 b="1"/>
                        <a:t>Page Number</a:t>
                      </a:r>
                      <a:endParaRPr sz="1600" b="1"/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page5-5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건의 게시판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endParaRPr sz="1600" dirty="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경고창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알림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경고창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해당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및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55" name="Google Shape;1355;p72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56" name="Google Shape;1356;p72" title="건의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07" y="2847875"/>
            <a:ext cx="12255691" cy="689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72"/>
          <p:cNvSpPr/>
          <p:nvPr/>
        </p:nvSpPr>
        <p:spPr>
          <a:xfrm>
            <a:off x="4572000" y="59171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72"/>
          <p:cNvSpPr/>
          <p:nvPr/>
        </p:nvSpPr>
        <p:spPr>
          <a:xfrm>
            <a:off x="10273000" y="88813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73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 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64" name="Google Shape;1364;p73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65" name="Google Shape;1365;p73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리스트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page6-1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프로젝트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 dirty="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endParaRPr 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곧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종료되는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기한이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얼마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않은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프로젝트를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UI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출력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리스트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프로젝트의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전체적인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리스트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제공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진행중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진행중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나누어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분류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원하는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page6-2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이동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…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삭제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숨겨져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있음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page6-4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66" name="Google Shape;1366;p73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67" name="Google Shape;1367;p73" title="프로젝트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5" y="2907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73"/>
          <p:cNvSpPr/>
          <p:nvPr/>
        </p:nvSpPr>
        <p:spPr>
          <a:xfrm>
            <a:off x="3373250" y="36674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73"/>
          <p:cNvSpPr/>
          <p:nvPr/>
        </p:nvSpPr>
        <p:spPr>
          <a:xfrm>
            <a:off x="3373250" y="58609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73"/>
          <p:cNvSpPr/>
          <p:nvPr/>
        </p:nvSpPr>
        <p:spPr>
          <a:xfrm>
            <a:off x="3967175" y="62800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73"/>
          <p:cNvSpPr/>
          <p:nvPr/>
        </p:nvSpPr>
        <p:spPr>
          <a:xfrm>
            <a:off x="10565975" y="58609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73"/>
          <p:cNvSpPr/>
          <p:nvPr/>
        </p:nvSpPr>
        <p:spPr>
          <a:xfrm>
            <a:off x="11296675" y="58609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73"/>
          <p:cNvSpPr/>
          <p:nvPr/>
        </p:nvSpPr>
        <p:spPr>
          <a:xfrm>
            <a:off x="10985075" y="7128175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4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 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79" name="Google Shape;1379;p74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0" name="Google Shape;1380;p74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생성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page6-2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프로젝트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endParaRPr 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생성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생성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팝업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기입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설정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총괄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총괄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부서장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설정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예정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설정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등록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6-1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이동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7.</a:t>
                      </a:r>
                      <a:r>
                        <a:rPr lang="ko-KR" alt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생성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6-1로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이동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81" name="Google Shape;1381;p74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82" name="Google Shape;1382;p74" title="프로젝트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2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74"/>
          <p:cNvSpPr/>
          <p:nvPr/>
        </p:nvSpPr>
        <p:spPr>
          <a:xfrm>
            <a:off x="5912700" y="48563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74"/>
          <p:cNvSpPr/>
          <p:nvPr/>
        </p:nvSpPr>
        <p:spPr>
          <a:xfrm>
            <a:off x="5671150" y="78124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74"/>
          <p:cNvSpPr/>
          <p:nvPr/>
        </p:nvSpPr>
        <p:spPr>
          <a:xfrm>
            <a:off x="6810100" y="78124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74"/>
          <p:cNvSpPr/>
          <p:nvPr/>
        </p:nvSpPr>
        <p:spPr>
          <a:xfrm>
            <a:off x="4175775" y="54591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74"/>
          <p:cNvSpPr/>
          <p:nvPr/>
        </p:nvSpPr>
        <p:spPr>
          <a:xfrm>
            <a:off x="4175775" y="5900883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74"/>
          <p:cNvSpPr/>
          <p:nvPr/>
        </p:nvSpPr>
        <p:spPr>
          <a:xfrm>
            <a:off x="4175775" y="6342667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74"/>
          <p:cNvSpPr/>
          <p:nvPr/>
        </p:nvSpPr>
        <p:spPr>
          <a:xfrm>
            <a:off x="4175775" y="67844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75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95" name="Google Shape;1395;p75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6" name="Google Shape;1396;p75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상세 겸 수정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page6-3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프로젝트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endParaRPr lang="en-US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팝업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총괄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부서장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예정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page6-1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이동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취소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page6-1로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이동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97" name="Google Shape;1397;p75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98" name="Google Shape;1398;p75" title="프로젝트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5" y="2923875"/>
            <a:ext cx="12120576" cy="68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75"/>
          <p:cNvSpPr/>
          <p:nvPr/>
        </p:nvSpPr>
        <p:spPr>
          <a:xfrm>
            <a:off x="5912700" y="48563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75"/>
          <p:cNvSpPr/>
          <p:nvPr/>
        </p:nvSpPr>
        <p:spPr>
          <a:xfrm>
            <a:off x="4175775" y="54591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75"/>
          <p:cNvSpPr/>
          <p:nvPr/>
        </p:nvSpPr>
        <p:spPr>
          <a:xfrm>
            <a:off x="4175775" y="5900883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75"/>
          <p:cNvSpPr/>
          <p:nvPr/>
        </p:nvSpPr>
        <p:spPr>
          <a:xfrm>
            <a:off x="4175775" y="6342667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75"/>
          <p:cNvSpPr/>
          <p:nvPr/>
        </p:nvSpPr>
        <p:spPr>
          <a:xfrm>
            <a:off x="4175775" y="67844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75"/>
          <p:cNvSpPr/>
          <p:nvPr/>
        </p:nvSpPr>
        <p:spPr>
          <a:xfrm>
            <a:off x="5671150" y="78124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75"/>
          <p:cNvSpPr/>
          <p:nvPr/>
        </p:nvSpPr>
        <p:spPr>
          <a:xfrm>
            <a:off x="6810100" y="78124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76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1" name="Google Shape;1411;p76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 생성 화면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page2-2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채팅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*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새로운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생성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페이지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이름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입력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이름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귀속된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선택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사원명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입력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입력한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입력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-&gt;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선택한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미리보기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이미지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보기</a:t>
                      </a:r>
                      <a:b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397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None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만들기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버튼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생성</a:t>
                      </a: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12" name="Google Shape;1412;p76"/>
          <p:cNvGraphicFramePr/>
          <p:nvPr/>
        </p:nvGraphicFramePr>
        <p:xfrm>
          <a:off x="218450" y="2923875"/>
          <a:ext cx="12275650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7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13" name="Google Shape;1413;p76" title="채팅방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50" y="2923888"/>
            <a:ext cx="12275650" cy="681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974408" y="0"/>
            <a:ext cx="833651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76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416" name="Google Shape;1416;p76"/>
          <p:cNvSpPr/>
          <p:nvPr/>
        </p:nvSpPr>
        <p:spPr>
          <a:xfrm>
            <a:off x="238125" y="2925525"/>
            <a:ext cx="12275700" cy="6817800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7" name="Google Shape;1417;p76" title="사원L.png"/>
          <p:cNvPicPr preferRelativeResize="0"/>
          <p:nvPr/>
        </p:nvPicPr>
        <p:blipFill rotWithShape="1">
          <a:blip r:embed="rId6">
            <a:alphaModFix/>
          </a:blip>
          <a:srcRect l="78200" t="7370" b="48175"/>
          <a:stretch/>
        </p:blipFill>
        <p:spPr>
          <a:xfrm>
            <a:off x="5089525" y="4959800"/>
            <a:ext cx="2676077" cy="304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76"/>
          <p:cNvSpPr/>
          <p:nvPr/>
        </p:nvSpPr>
        <p:spPr>
          <a:xfrm>
            <a:off x="4648200" y="497665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77"/>
          <p:cNvSpPr txBox="1"/>
          <p:nvPr/>
        </p:nvSpPr>
        <p:spPr>
          <a:xfrm>
            <a:off x="889000" y="1092200"/>
            <a:ext cx="107574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StoryBoard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424" name="Google Shape;1424;p77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5" name="Google Shape;1425;p77"/>
          <p:cNvGraphicFramePr/>
          <p:nvPr/>
        </p:nvGraphicFramePr>
        <p:xfrm>
          <a:off x="12675325" y="1073400"/>
          <a:ext cx="5476250" cy="8668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Title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조직도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Page Number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page7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</a:t>
                      </a:r>
                      <a:r>
                        <a:rPr lang="en-US" sz="16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Menu</a:t>
                      </a:r>
                      <a:endParaRPr sz="160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사내 조직도 (출력 화면에 따라 활용하여 사용)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details</a:t>
                      </a:r>
                      <a:endParaRPr sz="1600" dirty="0"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4150">
                <a:tc gridSpan="2"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endParaRPr lang="en-US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채팅방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초대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31750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anum Gothic"/>
                        <a:buAutoNum type="arabicPeriod"/>
                      </a:pP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사원리스트</a:t>
                      </a:r>
                      <a: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조회</a:t>
                      </a:r>
                      <a:br>
                        <a:rPr lang="en-US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endParaRPr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4775" marR="64775" marT="17900" marB="17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26" name="Google Shape;1426;p77"/>
          <p:cNvGraphicFramePr/>
          <p:nvPr/>
        </p:nvGraphicFramePr>
        <p:xfrm>
          <a:off x="373525" y="2923875"/>
          <a:ext cx="12120575" cy="681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27" name="Google Shape;1427;p77" title="사원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50" y="2923875"/>
            <a:ext cx="12275650" cy="68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77"/>
          <p:cNvSpPr/>
          <p:nvPr/>
        </p:nvSpPr>
        <p:spPr>
          <a:xfrm>
            <a:off x="9425850" y="3505200"/>
            <a:ext cx="419100" cy="41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78"/>
          <p:cNvSpPr txBox="1"/>
          <p:nvPr/>
        </p:nvSpPr>
        <p:spPr>
          <a:xfrm>
            <a:off x="4572550" y="3717650"/>
            <a:ext cx="93149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FlowChart</a:t>
            </a:r>
            <a:endParaRPr sz="15000" dirty="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435" name="Google Shape;1435;p78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78"/>
          <p:cNvSpPr txBox="1"/>
          <p:nvPr/>
        </p:nvSpPr>
        <p:spPr>
          <a:xfrm>
            <a:off x="-5425375" y="-958050"/>
            <a:ext cx="4550700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1차/3차 요구사항 기반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79"/>
          <p:cNvSpPr/>
          <p:nvPr/>
        </p:nvSpPr>
        <p:spPr>
          <a:xfrm>
            <a:off x="4912000" y="2956167"/>
            <a:ext cx="3657600" cy="537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시도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2" name="Google Shape;1442;p79"/>
          <p:cNvSpPr/>
          <p:nvPr/>
        </p:nvSpPr>
        <p:spPr>
          <a:xfrm>
            <a:off x="4912000" y="4099435"/>
            <a:ext cx="3657600" cy="1097280"/>
          </a:xfrm>
          <a:prstGeom prst="flowChartDecision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아이디</a:t>
            </a:r>
            <a:r>
              <a:rPr lang="en-US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비밀번호</a:t>
            </a:r>
            <a:r>
              <a:rPr lang="en-US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검증</a:t>
            </a: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43" name="Google Shape;1443;p79"/>
          <p:cNvCxnSpPr>
            <a:stCxn id="1441" idx="2"/>
            <a:endCxn id="1442" idx="0"/>
          </p:cNvCxnSpPr>
          <p:nvPr/>
        </p:nvCxnSpPr>
        <p:spPr>
          <a:xfrm>
            <a:off x="6740800" y="3493468"/>
            <a:ext cx="0" cy="6060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444" name="Google Shape;1444;p79"/>
          <p:cNvCxnSpPr>
            <a:stCxn id="1442" idx="3"/>
            <a:endCxn id="1445" idx="1"/>
          </p:cNvCxnSpPr>
          <p:nvPr/>
        </p:nvCxnSpPr>
        <p:spPr>
          <a:xfrm>
            <a:off x="8569600" y="4648075"/>
            <a:ext cx="2110200" cy="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446" name="Google Shape;1446;p79"/>
          <p:cNvSpPr txBox="1"/>
          <p:nvPr/>
        </p:nvSpPr>
        <p:spPr>
          <a:xfrm>
            <a:off x="9483950" y="4190950"/>
            <a:ext cx="6693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Fail 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5" name="Google Shape;1445;p79"/>
          <p:cNvSpPr/>
          <p:nvPr/>
        </p:nvSpPr>
        <p:spPr>
          <a:xfrm>
            <a:off x="10679775" y="4134613"/>
            <a:ext cx="3444000" cy="10269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“아이디 혹은 비밀번호가 잘못되었습니다” 출력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7" name="Google Shape;1447;p79"/>
          <p:cNvSpPr/>
          <p:nvPr/>
        </p:nvSpPr>
        <p:spPr>
          <a:xfrm>
            <a:off x="4912000" y="1325880"/>
            <a:ext cx="3657600" cy="102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로그인 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(Page 1-1)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48" name="Google Shape;1448;p79"/>
          <p:cNvCxnSpPr>
            <a:stCxn id="1447" idx="2"/>
            <a:endCxn id="1441" idx="0"/>
          </p:cNvCxnSpPr>
          <p:nvPr/>
        </p:nvCxnSpPr>
        <p:spPr>
          <a:xfrm>
            <a:off x="6740800" y="2352780"/>
            <a:ext cx="0" cy="603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449" name="Google Shape;1449;p79"/>
          <p:cNvSpPr/>
          <p:nvPr/>
        </p:nvSpPr>
        <p:spPr>
          <a:xfrm>
            <a:off x="4912000" y="6031283"/>
            <a:ext cx="3657600" cy="1371600"/>
          </a:xfrm>
          <a:prstGeom prst="flowChartDecision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인사담당자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인가?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50" name="Google Shape;1450;p79"/>
          <p:cNvCxnSpPr>
            <a:stCxn id="1442" idx="2"/>
            <a:endCxn id="1449" idx="0"/>
          </p:cNvCxnSpPr>
          <p:nvPr/>
        </p:nvCxnSpPr>
        <p:spPr>
          <a:xfrm>
            <a:off x="6740800" y="5196715"/>
            <a:ext cx="0" cy="8346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451" name="Google Shape;1451;p79"/>
          <p:cNvSpPr/>
          <p:nvPr/>
        </p:nvSpPr>
        <p:spPr>
          <a:xfrm>
            <a:off x="4912000" y="8085050"/>
            <a:ext cx="3657600" cy="13716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인사담당자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사원리스트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화면으로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이동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1-2)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2" name="Google Shape;1452;p79"/>
          <p:cNvSpPr/>
          <p:nvPr/>
        </p:nvSpPr>
        <p:spPr>
          <a:xfrm>
            <a:off x="10679775" y="6147375"/>
            <a:ext cx="3444000" cy="11394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일반 화면의 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채팅 화면으로 이동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2)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53" name="Google Shape;1453;p79"/>
          <p:cNvCxnSpPr>
            <a:stCxn id="1449" idx="2"/>
            <a:endCxn id="1451" idx="0"/>
          </p:cNvCxnSpPr>
          <p:nvPr/>
        </p:nvCxnSpPr>
        <p:spPr>
          <a:xfrm>
            <a:off x="6740800" y="7402883"/>
            <a:ext cx="0" cy="682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454" name="Google Shape;1454;p79"/>
          <p:cNvCxnSpPr>
            <a:stCxn id="1449" idx="3"/>
            <a:endCxn id="1452" idx="1"/>
          </p:cNvCxnSpPr>
          <p:nvPr/>
        </p:nvCxnSpPr>
        <p:spPr>
          <a:xfrm>
            <a:off x="8569600" y="6717083"/>
            <a:ext cx="2110200" cy="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455" name="Google Shape;1455;p79"/>
          <p:cNvSpPr txBox="1"/>
          <p:nvPr/>
        </p:nvSpPr>
        <p:spPr>
          <a:xfrm>
            <a:off x="9198275" y="6314775"/>
            <a:ext cx="8130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6" name="Google Shape;1456;p79"/>
          <p:cNvSpPr txBox="1"/>
          <p:nvPr/>
        </p:nvSpPr>
        <p:spPr>
          <a:xfrm>
            <a:off x="6769700" y="7534925"/>
            <a:ext cx="8130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7" name="Google Shape;1457;p79"/>
          <p:cNvSpPr txBox="1"/>
          <p:nvPr/>
        </p:nvSpPr>
        <p:spPr>
          <a:xfrm>
            <a:off x="6785075" y="5357225"/>
            <a:ext cx="14403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Login Success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8" name="Google Shape;1458;p79"/>
          <p:cNvSpPr txBox="1"/>
          <p:nvPr/>
        </p:nvSpPr>
        <p:spPr>
          <a:xfrm>
            <a:off x="9483950" y="4704400"/>
            <a:ext cx="885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Empty Field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59" name="Google Shape;1459;p79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460" name="Google Shape;1460;p79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1" name="Google Shape;1461;p79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79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로그인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266700" y="7181850"/>
            <a:ext cx="17697600" cy="1511400"/>
          </a:xfrm>
          <a:prstGeom prst="roundRect">
            <a:avLst>
              <a:gd name="adj" fmla="val 16667"/>
            </a:avLst>
          </a:prstGeom>
          <a:solidFill>
            <a:srgbClr val="EAEDFF">
              <a:alpha val="46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-3873500"/>
            <a:ext cx="18592800" cy="73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1003300" y="1435100"/>
            <a:ext cx="4953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49" name="Google Shape;149;p17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-2596025" y="971175"/>
            <a:ext cx="9826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후기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7"/>
          <p:cNvCxnSpPr/>
          <p:nvPr/>
        </p:nvCxnSpPr>
        <p:spPr>
          <a:xfrm>
            <a:off x="0" y="6628625"/>
            <a:ext cx="18296100" cy="0"/>
          </a:xfrm>
          <a:prstGeom prst="straightConnector1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7"/>
          <p:cNvSpPr txBox="1"/>
          <p:nvPr/>
        </p:nvSpPr>
        <p:spPr>
          <a:xfrm>
            <a:off x="4791150" y="7298300"/>
            <a:ext cx="192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Flow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Chart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 rot="5400000">
            <a:off x="5907725" y="6751250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7"/>
          <p:cNvSpPr txBox="1"/>
          <p:nvPr/>
        </p:nvSpPr>
        <p:spPr>
          <a:xfrm>
            <a:off x="8210550" y="7298300"/>
            <a:ext cx="102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ERD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55" name="Google Shape;155;p17"/>
          <p:cNvCxnSpPr/>
          <p:nvPr/>
        </p:nvCxnSpPr>
        <p:spPr>
          <a:xfrm rot="5400000">
            <a:off x="9123250" y="6742625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17"/>
          <p:cNvSpPr txBox="1"/>
          <p:nvPr/>
        </p:nvSpPr>
        <p:spPr>
          <a:xfrm>
            <a:off x="11353800" y="7298300"/>
            <a:ext cx="157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24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57" name="Google Shape;157;p17"/>
          <p:cNvCxnSpPr/>
          <p:nvPr/>
        </p:nvCxnSpPr>
        <p:spPr>
          <a:xfrm rot="5400000">
            <a:off x="12509925" y="6742625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80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80"/>
          <p:cNvSpPr/>
          <p:nvPr/>
        </p:nvSpPr>
        <p:spPr>
          <a:xfrm>
            <a:off x="-13752850" y="1358525"/>
            <a:ext cx="2793600" cy="1139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Nav bar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7-1)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9" name="Google Shape;1469;p80"/>
          <p:cNvSpPr/>
          <p:nvPr/>
        </p:nvSpPr>
        <p:spPr>
          <a:xfrm>
            <a:off x="-13435000" y="3059675"/>
            <a:ext cx="2157900" cy="17520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인사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담당자인가?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70" name="Google Shape;1470;p80"/>
          <p:cNvCxnSpPr>
            <a:stCxn id="1468" idx="2"/>
            <a:endCxn id="1469" idx="0"/>
          </p:cNvCxnSpPr>
          <p:nvPr/>
        </p:nvCxnSpPr>
        <p:spPr>
          <a:xfrm>
            <a:off x="-12356050" y="2497925"/>
            <a:ext cx="0" cy="56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1" name="Google Shape;1471;p80"/>
          <p:cNvSpPr/>
          <p:nvPr/>
        </p:nvSpPr>
        <p:spPr>
          <a:xfrm>
            <a:off x="-10190750" y="3332675"/>
            <a:ext cx="2157900" cy="12858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인사 담당자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 Nav bar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7-3)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2" name="Google Shape;1472;p80"/>
          <p:cNvSpPr/>
          <p:nvPr/>
        </p:nvSpPr>
        <p:spPr>
          <a:xfrm>
            <a:off x="-10190800" y="6020150"/>
            <a:ext cx="2571900" cy="951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CEO Nav bar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7-2)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73" name="Google Shape;1473;p80"/>
          <p:cNvCxnSpPr>
            <a:stCxn id="1469" idx="3"/>
            <a:endCxn id="1471" idx="1"/>
          </p:cNvCxnSpPr>
          <p:nvPr/>
        </p:nvCxnSpPr>
        <p:spPr>
          <a:xfrm>
            <a:off x="-11277100" y="3935675"/>
            <a:ext cx="1086300" cy="3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4" name="Google Shape;1474;p80"/>
          <p:cNvSpPr txBox="1"/>
          <p:nvPr/>
        </p:nvSpPr>
        <p:spPr>
          <a:xfrm>
            <a:off x="-10962987" y="3477288"/>
            <a:ext cx="4581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75" name="Google Shape;1475;p80"/>
          <p:cNvCxnSpPr>
            <a:stCxn id="1469" idx="2"/>
            <a:endCxn id="1476" idx="0"/>
          </p:cNvCxnSpPr>
          <p:nvPr/>
        </p:nvCxnSpPr>
        <p:spPr>
          <a:xfrm>
            <a:off x="-12356050" y="4811675"/>
            <a:ext cx="26100" cy="1124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7" name="Google Shape;1477;p80"/>
          <p:cNvSpPr txBox="1"/>
          <p:nvPr/>
        </p:nvSpPr>
        <p:spPr>
          <a:xfrm>
            <a:off x="-13131850" y="5335800"/>
            <a:ext cx="7833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아니오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6" name="Google Shape;1476;p80"/>
          <p:cNvSpPr/>
          <p:nvPr/>
        </p:nvSpPr>
        <p:spPr>
          <a:xfrm>
            <a:off x="-13231750" y="5936450"/>
            <a:ext cx="1803300" cy="12858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CEO인가?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8" name="Google Shape;1478;p80"/>
          <p:cNvSpPr/>
          <p:nvPr/>
        </p:nvSpPr>
        <p:spPr>
          <a:xfrm>
            <a:off x="-13409050" y="7961225"/>
            <a:ext cx="2157900" cy="102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사원 Nav bar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7-1)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79" name="Google Shape;1479;p80"/>
          <p:cNvCxnSpPr>
            <a:stCxn id="1476" idx="3"/>
            <a:endCxn id="1472" idx="1"/>
          </p:cNvCxnSpPr>
          <p:nvPr/>
        </p:nvCxnSpPr>
        <p:spPr>
          <a:xfrm rot="10800000" flipH="1">
            <a:off x="-11428450" y="6495650"/>
            <a:ext cx="1237800" cy="8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0" name="Google Shape;1480;p80"/>
          <p:cNvCxnSpPr>
            <a:endCxn id="1478" idx="0"/>
          </p:cNvCxnSpPr>
          <p:nvPr/>
        </p:nvCxnSpPr>
        <p:spPr>
          <a:xfrm>
            <a:off x="-12330100" y="7222325"/>
            <a:ext cx="0" cy="73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1" name="Google Shape;1481;p80"/>
          <p:cNvSpPr txBox="1"/>
          <p:nvPr/>
        </p:nvSpPr>
        <p:spPr>
          <a:xfrm>
            <a:off x="-11125525" y="6237400"/>
            <a:ext cx="631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2" name="Google Shape;1482;p80"/>
          <p:cNvSpPr txBox="1"/>
          <p:nvPr/>
        </p:nvSpPr>
        <p:spPr>
          <a:xfrm>
            <a:off x="-13231750" y="7345850"/>
            <a:ext cx="7833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아니오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3" name="Google Shape;1483;p80"/>
          <p:cNvSpPr/>
          <p:nvPr/>
        </p:nvSpPr>
        <p:spPr>
          <a:xfrm>
            <a:off x="-6133700" y="3429000"/>
            <a:ext cx="1685100" cy="62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이미지 클릭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4" name="Google Shape;1484;p80"/>
          <p:cNvSpPr/>
          <p:nvPr/>
        </p:nvSpPr>
        <p:spPr>
          <a:xfrm>
            <a:off x="-6126250" y="4286250"/>
            <a:ext cx="1670175" cy="7389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로그아웃 버튼 클릭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85" name="Google Shape;1485;p80"/>
          <p:cNvCxnSpPr>
            <a:stCxn id="1478" idx="3"/>
            <a:endCxn id="1484" idx="2"/>
          </p:cNvCxnSpPr>
          <p:nvPr/>
        </p:nvCxnSpPr>
        <p:spPr>
          <a:xfrm rot="10800000" flipH="1">
            <a:off x="-11251150" y="5025275"/>
            <a:ext cx="5960100" cy="34494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6" name="Google Shape;1486;p80"/>
          <p:cNvCxnSpPr>
            <a:stCxn id="1472" idx="3"/>
            <a:endCxn id="1484" idx="2"/>
          </p:cNvCxnSpPr>
          <p:nvPr/>
        </p:nvCxnSpPr>
        <p:spPr>
          <a:xfrm rot="10800000" flipH="1">
            <a:off x="-7618900" y="5025050"/>
            <a:ext cx="2327700" cy="14706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7" name="Google Shape;1487;p80"/>
          <p:cNvCxnSpPr>
            <a:stCxn id="1471" idx="3"/>
            <a:endCxn id="1483" idx="1"/>
          </p:cNvCxnSpPr>
          <p:nvPr/>
        </p:nvCxnSpPr>
        <p:spPr>
          <a:xfrm rot="10800000" flipH="1">
            <a:off x="-8032850" y="3740375"/>
            <a:ext cx="1899300" cy="23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8" name="Google Shape;1488;p80"/>
          <p:cNvCxnSpPr>
            <a:stCxn id="1471" idx="3"/>
            <a:endCxn id="1484" idx="1"/>
          </p:cNvCxnSpPr>
          <p:nvPr/>
        </p:nvCxnSpPr>
        <p:spPr>
          <a:xfrm>
            <a:off x="-8032850" y="3975575"/>
            <a:ext cx="1906500" cy="68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9" name="Google Shape;1489;p80"/>
          <p:cNvCxnSpPr>
            <a:stCxn id="1472" idx="3"/>
            <a:endCxn id="1483" idx="1"/>
          </p:cNvCxnSpPr>
          <p:nvPr/>
        </p:nvCxnSpPr>
        <p:spPr>
          <a:xfrm rot="10800000" flipH="1">
            <a:off x="-7618900" y="3740150"/>
            <a:ext cx="1485300" cy="2755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0" name="Google Shape;1490;p80"/>
          <p:cNvCxnSpPr>
            <a:stCxn id="1478" idx="3"/>
            <a:endCxn id="1483" idx="3"/>
          </p:cNvCxnSpPr>
          <p:nvPr/>
        </p:nvCxnSpPr>
        <p:spPr>
          <a:xfrm rot="10800000" flipH="1">
            <a:off x="-11251150" y="3740375"/>
            <a:ext cx="6802500" cy="4734300"/>
          </a:xfrm>
          <a:prstGeom prst="curvedConnector3">
            <a:avLst>
              <a:gd name="adj1" fmla="val 9728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1" name="Google Shape;1491;p80"/>
          <p:cNvSpPr/>
          <p:nvPr/>
        </p:nvSpPr>
        <p:spPr>
          <a:xfrm>
            <a:off x="-3037175" y="3740375"/>
            <a:ext cx="2571900" cy="1554300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492" name="Google Shape;1492;p80"/>
          <p:cNvCxnSpPr>
            <a:stCxn id="1484" idx="3"/>
            <a:endCxn id="1491" idx="1"/>
          </p:cNvCxnSpPr>
          <p:nvPr/>
        </p:nvCxnSpPr>
        <p:spPr>
          <a:xfrm rot="10800000" flipH="1">
            <a:off x="-4456075" y="4517400"/>
            <a:ext cx="1419000" cy="13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3" name="Google Shape;1493;p80"/>
          <p:cNvSpPr/>
          <p:nvPr/>
        </p:nvSpPr>
        <p:spPr>
          <a:xfrm>
            <a:off x="-3007625" y="1522350"/>
            <a:ext cx="2327700" cy="102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로그인 화면으로 이동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94" name="Google Shape;1494;p80"/>
          <p:cNvCxnSpPr>
            <a:stCxn id="1491" idx="0"/>
            <a:endCxn id="1493" idx="2"/>
          </p:cNvCxnSpPr>
          <p:nvPr/>
        </p:nvCxnSpPr>
        <p:spPr>
          <a:xfrm rot="10800000">
            <a:off x="-1843625" y="2549375"/>
            <a:ext cx="92400" cy="119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5" name="Google Shape;1495;p80"/>
          <p:cNvSpPr txBox="1"/>
          <p:nvPr/>
        </p:nvSpPr>
        <p:spPr>
          <a:xfrm>
            <a:off x="-2395050" y="2962113"/>
            <a:ext cx="4581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96" name="Google Shape;1496;p80"/>
          <p:cNvCxnSpPr>
            <a:stCxn id="1491" idx="2"/>
            <a:endCxn id="1497" idx="0"/>
          </p:cNvCxnSpPr>
          <p:nvPr/>
        </p:nvCxnSpPr>
        <p:spPr>
          <a:xfrm>
            <a:off x="-1751225" y="5294675"/>
            <a:ext cx="612300" cy="60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7" name="Google Shape;1497;p80"/>
          <p:cNvSpPr/>
          <p:nvPr/>
        </p:nvSpPr>
        <p:spPr>
          <a:xfrm>
            <a:off x="-1936950" y="5902188"/>
            <a:ext cx="1596275" cy="8391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기존 화면 출력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8" name="Google Shape;1498;p80"/>
          <p:cNvSpPr txBox="1"/>
          <p:nvPr/>
        </p:nvSpPr>
        <p:spPr>
          <a:xfrm>
            <a:off x="-2179925" y="5540450"/>
            <a:ext cx="857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아니오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9" name="Google Shape;1499;p80"/>
          <p:cNvSpPr/>
          <p:nvPr/>
        </p:nvSpPr>
        <p:spPr>
          <a:xfrm>
            <a:off x="-10294250" y="9015725"/>
            <a:ext cx="1596275" cy="5619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채팅 클릭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0" name="Google Shape;1500;p80"/>
          <p:cNvSpPr/>
          <p:nvPr/>
        </p:nvSpPr>
        <p:spPr>
          <a:xfrm>
            <a:off x="-8352862" y="8641050"/>
            <a:ext cx="1596275" cy="5619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업무 클릭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1" name="Google Shape;1501;p80"/>
          <p:cNvSpPr/>
          <p:nvPr/>
        </p:nvSpPr>
        <p:spPr>
          <a:xfrm>
            <a:off x="-6264850" y="8079150"/>
            <a:ext cx="1596275" cy="5619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게시판 클릭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2" name="Google Shape;1502;p80"/>
          <p:cNvSpPr/>
          <p:nvPr/>
        </p:nvSpPr>
        <p:spPr>
          <a:xfrm>
            <a:off x="-4544712" y="7226650"/>
            <a:ext cx="1596275" cy="73025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프로젝트 클릭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03" name="Google Shape;1503;p80"/>
          <p:cNvCxnSpPr>
            <a:stCxn id="1472" idx="2"/>
            <a:endCxn id="1499" idx="0"/>
          </p:cNvCxnSpPr>
          <p:nvPr/>
        </p:nvCxnSpPr>
        <p:spPr>
          <a:xfrm flipH="1">
            <a:off x="-9496150" y="6971150"/>
            <a:ext cx="591300" cy="204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4" name="Google Shape;1504;p80"/>
          <p:cNvCxnSpPr>
            <a:stCxn id="1472" idx="2"/>
            <a:endCxn id="1501" idx="0"/>
          </p:cNvCxnSpPr>
          <p:nvPr/>
        </p:nvCxnSpPr>
        <p:spPr>
          <a:xfrm>
            <a:off x="-8904850" y="6971150"/>
            <a:ext cx="3438000" cy="110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5" name="Google Shape;1505;p80"/>
          <p:cNvCxnSpPr>
            <a:stCxn id="1472" idx="3"/>
            <a:endCxn id="1502" idx="0"/>
          </p:cNvCxnSpPr>
          <p:nvPr/>
        </p:nvCxnSpPr>
        <p:spPr>
          <a:xfrm>
            <a:off x="-7618900" y="6495650"/>
            <a:ext cx="3872400" cy="731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80"/>
          <p:cNvCxnSpPr>
            <a:stCxn id="1478" idx="3"/>
            <a:endCxn id="1499" idx="0"/>
          </p:cNvCxnSpPr>
          <p:nvPr/>
        </p:nvCxnSpPr>
        <p:spPr>
          <a:xfrm>
            <a:off x="-11251150" y="8474675"/>
            <a:ext cx="1755000" cy="541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7" name="Google Shape;1507;p80"/>
          <p:cNvCxnSpPr>
            <a:endCxn id="1500" idx="0"/>
          </p:cNvCxnSpPr>
          <p:nvPr/>
        </p:nvCxnSpPr>
        <p:spPr>
          <a:xfrm>
            <a:off x="-11251025" y="8474550"/>
            <a:ext cx="3696300" cy="1665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8" name="Google Shape;1508;p80"/>
          <p:cNvCxnSpPr>
            <a:stCxn id="1478" idx="3"/>
            <a:endCxn id="1501" idx="1"/>
          </p:cNvCxnSpPr>
          <p:nvPr/>
        </p:nvCxnSpPr>
        <p:spPr>
          <a:xfrm rot="10800000" flipH="1">
            <a:off x="-11251150" y="8360075"/>
            <a:ext cx="4986300" cy="114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9" name="Google Shape;1509;p80"/>
          <p:cNvCxnSpPr>
            <a:stCxn id="1478" idx="3"/>
            <a:endCxn id="1502" idx="1"/>
          </p:cNvCxnSpPr>
          <p:nvPr/>
        </p:nvCxnSpPr>
        <p:spPr>
          <a:xfrm rot="10800000" flipH="1">
            <a:off x="-11251150" y="7591775"/>
            <a:ext cx="6706500" cy="882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0" name="Google Shape;1510;p80"/>
          <p:cNvSpPr/>
          <p:nvPr/>
        </p:nvSpPr>
        <p:spPr>
          <a:xfrm>
            <a:off x="-6218400" y="2364063"/>
            <a:ext cx="1899300" cy="68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Nanum Gothic"/>
                <a:ea typeface="Nanum Gothic"/>
                <a:cs typeface="Nanum Gothic"/>
                <a:sym typeface="Nanum Gothic"/>
              </a:rPr>
              <a:t>회원정보 수정 클릭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11" name="Google Shape;1511;p80"/>
          <p:cNvCxnSpPr>
            <a:stCxn id="1483" idx="0"/>
            <a:endCxn id="1510" idx="2"/>
          </p:cNvCxnSpPr>
          <p:nvPr/>
        </p:nvCxnSpPr>
        <p:spPr>
          <a:xfrm rot="10800000" flipH="1">
            <a:off x="-5291150" y="3044100"/>
            <a:ext cx="22500" cy="38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2" name="Google Shape;1512;p80"/>
          <p:cNvSpPr/>
          <p:nvPr/>
        </p:nvSpPr>
        <p:spPr>
          <a:xfrm>
            <a:off x="-6510000" y="947813"/>
            <a:ext cx="2482500" cy="10314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사원 상세정보/수정 화면으로 이동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1-4)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13" name="Google Shape;1513;p80"/>
          <p:cNvCxnSpPr>
            <a:stCxn id="1510" idx="0"/>
            <a:endCxn id="1512" idx="2"/>
          </p:cNvCxnSpPr>
          <p:nvPr/>
        </p:nvCxnSpPr>
        <p:spPr>
          <a:xfrm rot="10800000">
            <a:off x="-5268750" y="1979163"/>
            <a:ext cx="0" cy="38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4" name="Google Shape;1514;p80"/>
          <p:cNvSpPr/>
          <p:nvPr/>
        </p:nvSpPr>
        <p:spPr>
          <a:xfrm>
            <a:off x="-8387550" y="9369325"/>
            <a:ext cx="2394300" cy="839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채팅 화면으로 이동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2-1)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5" name="Google Shape;1515;p80"/>
          <p:cNvSpPr/>
          <p:nvPr/>
        </p:nvSpPr>
        <p:spPr>
          <a:xfrm>
            <a:off x="-5815775" y="8988300"/>
            <a:ext cx="2482500" cy="680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업무 화면으로 이동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3-1)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6" name="Google Shape;1516;p80"/>
          <p:cNvSpPr/>
          <p:nvPr/>
        </p:nvSpPr>
        <p:spPr>
          <a:xfrm>
            <a:off x="-4015150" y="8257025"/>
            <a:ext cx="2793600" cy="680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게시판 화면으로 이동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5-1)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7" name="Google Shape;1517;p80"/>
          <p:cNvSpPr/>
          <p:nvPr/>
        </p:nvSpPr>
        <p:spPr>
          <a:xfrm>
            <a:off x="-2475550" y="7128000"/>
            <a:ext cx="2076600" cy="951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프로젝트 화면으로 이동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4-1)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18" name="Google Shape;1518;p80"/>
          <p:cNvCxnSpPr>
            <a:stCxn id="1499" idx="3"/>
            <a:endCxn id="1514" idx="1"/>
          </p:cNvCxnSpPr>
          <p:nvPr/>
        </p:nvCxnSpPr>
        <p:spPr>
          <a:xfrm>
            <a:off x="-8697975" y="9296675"/>
            <a:ext cx="310500" cy="49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9" name="Google Shape;1519;p80"/>
          <p:cNvCxnSpPr>
            <a:stCxn id="1500" idx="3"/>
            <a:endCxn id="1515" idx="1"/>
          </p:cNvCxnSpPr>
          <p:nvPr/>
        </p:nvCxnSpPr>
        <p:spPr>
          <a:xfrm>
            <a:off x="-6756587" y="8922000"/>
            <a:ext cx="940800" cy="40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0" name="Google Shape;1520;p80"/>
          <p:cNvCxnSpPr>
            <a:stCxn id="1501" idx="3"/>
            <a:endCxn id="1516" idx="1"/>
          </p:cNvCxnSpPr>
          <p:nvPr/>
        </p:nvCxnSpPr>
        <p:spPr>
          <a:xfrm>
            <a:off x="-4668575" y="8360100"/>
            <a:ext cx="653400" cy="23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1" name="Google Shape;1521;p80"/>
          <p:cNvCxnSpPr>
            <a:stCxn id="1502" idx="3"/>
            <a:endCxn id="1517" idx="1"/>
          </p:cNvCxnSpPr>
          <p:nvPr/>
        </p:nvCxnSpPr>
        <p:spPr>
          <a:xfrm>
            <a:off x="-2948437" y="7591775"/>
            <a:ext cx="472800" cy="1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2" name="Google Shape;1522;p80"/>
          <p:cNvSpPr txBox="1"/>
          <p:nvPr/>
        </p:nvSpPr>
        <p:spPr>
          <a:xfrm>
            <a:off x="-2625687" y="4178963"/>
            <a:ext cx="1685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로그아웃 하시겠습니까?</a:t>
            </a:r>
            <a:endParaRPr sz="3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3" name="Google Shape;1523;p80"/>
          <p:cNvSpPr/>
          <p:nvPr/>
        </p:nvSpPr>
        <p:spPr>
          <a:xfrm>
            <a:off x="7720788" y="1325880"/>
            <a:ext cx="2793600" cy="1024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Nav bar 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7-1)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24" name="Google Shape;1524;p80"/>
          <p:cNvGrpSpPr/>
          <p:nvPr/>
        </p:nvGrpSpPr>
        <p:grpSpPr>
          <a:xfrm>
            <a:off x="1317633" y="4496241"/>
            <a:ext cx="1792187" cy="1752050"/>
            <a:chOff x="12787239" y="5235805"/>
            <a:chExt cx="2752130" cy="1148659"/>
          </a:xfrm>
        </p:grpSpPr>
        <p:sp>
          <p:nvSpPr>
            <p:cNvPr id="1525" name="Google Shape;1525;p80"/>
            <p:cNvSpPr/>
            <p:nvPr/>
          </p:nvSpPr>
          <p:spPr>
            <a:xfrm>
              <a:off x="12790178" y="5235805"/>
              <a:ext cx="2749191" cy="1148659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26" name="Google Shape;1526;p80"/>
            <p:cNvSpPr txBox="1"/>
            <p:nvPr/>
          </p:nvSpPr>
          <p:spPr>
            <a:xfrm>
              <a:off x="12787239" y="5596474"/>
              <a:ext cx="2723400" cy="4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인사담당자인가?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527" name="Google Shape;1527;p80"/>
          <p:cNvSpPr/>
          <p:nvPr/>
        </p:nvSpPr>
        <p:spPr>
          <a:xfrm>
            <a:off x="3583100" y="3063250"/>
            <a:ext cx="1790118" cy="731503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채팅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8" name="Google Shape;1528;p80"/>
          <p:cNvSpPr/>
          <p:nvPr/>
        </p:nvSpPr>
        <p:spPr>
          <a:xfrm>
            <a:off x="5647899" y="3063250"/>
            <a:ext cx="1790118" cy="731503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업무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9" name="Google Shape;1529;p80"/>
          <p:cNvSpPr/>
          <p:nvPr/>
        </p:nvSpPr>
        <p:spPr>
          <a:xfrm>
            <a:off x="7716163" y="3063250"/>
            <a:ext cx="1790118" cy="731503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게시판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0" name="Google Shape;1530;p80"/>
          <p:cNvSpPr/>
          <p:nvPr/>
        </p:nvSpPr>
        <p:spPr>
          <a:xfrm>
            <a:off x="10003536" y="3063240"/>
            <a:ext cx="1792224" cy="7315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프로젝트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1" name="Google Shape;1531;p80"/>
          <p:cNvSpPr/>
          <p:nvPr/>
        </p:nvSpPr>
        <p:spPr>
          <a:xfrm>
            <a:off x="1317615" y="3063250"/>
            <a:ext cx="1792224" cy="7315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회원관리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2" name="Google Shape;1532;p80"/>
          <p:cNvSpPr/>
          <p:nvPr/>
        </p:nvSpPr>
        <p:spPr>
          <a:xfrm>
            <a:off x="12532501" y="3063250"/>
            <a:ext cx="1792224" cy="7315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프로필 이미지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3" name="Google Shape;1533;p80"/>
          <p:cNvSpPr/>
          <p:nvPr/>
        </p:nvSpPr>
        <p:spPr>
          <a:xfrm>
            <a:off x="121875" y="7920200"/>
            <a:ext cx="1792200" cy="128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인사담당자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사원리스트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1-2)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34" name="Google Shape;1534;p80"/>
          <p:cNvGrpSpPr/>
          <p:nvPr/>
        </p:nvGrpSpPr>
        <p:grpSpPr>
          <a:xfrm>
            <a:off x="9918838" y="4496241"/>
            <a:ext cx="1981802" cy="1752050"/>
            <a:chOff x="12671451" y="5235805"/>
            <a:chExt cx="3011400" cy="1148659"/>
          </a:xfrm>
        </p:grpSpPr>
        <p:sp>
          <p:nvSpPr>
            <p:cNvPr id="1535" name="Google Shape;1535;p80"/>
            <p:cNvSpPr/>
            <p:nvPr/>
          </p:nvSpPr>
          <p:spPr>
            <a:xfrm>
              <a:off x="12790178" y="5235805"/>
              <a:ext cx="2723331" cy="1148659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36" name="Google Shape;1536;p80"/>
            <p:cNvSpPr txBox="1"/>
            <p:nvPr/>
          </p:nvSpPr>
          <p:spPr>
            <a:xfrm>
              <a:off x="12671451" y="5596474"/>
              <a:ext cx="3011400" cy="4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팀장</a:t>
              </a:r>
              <a:r>
                <a:rPr lang="en-US" sz="16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1600" b="1" dirty="0" err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이상의</a:t>
              </a:r>
              <a:endParaRPr lang="en-US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직급인가</a:t>
              </a:r>
              <a:r>
                <a:rPr lang="en-US" sz="16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?</a:t>
              </a:r>
              <a:endParaRPr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537" name="Google Shape;1537;p80"/>
          <p:cNvGrpSpPr/>
          <p:nvPr/>
        </p:nvGrpSpPr>
        <p:grpSpPr>
          <a:xfrm>
            <a:off x="2442825" y="7710016"/>
            <a:ext cx="1994359" cy="1752050"/>
            <a:chOff x="12671445" y="5235805"/>
            <a:chExt cx="3351300" cy="1148659"/>
          </a:xfrm>
        </p:grpSpPr>
        <p:sp>
          <p:nvSpPr>
            <p:cNvPr id="1538" name="Google Shape;1538;p80"/>
            <p:cNvSpPr/>
            <p:nvPr/>
          </p:nvSpPr>
          <p:spPr>
            <a:xfrm>
              <a:off x="12790178" y="5235805"/>
              <a:ext cx="3011635" cy="1148659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39" name="Google Shape;1539;p80"/>
            <p:cNvSpPr txBox="1"/>
            <p:nvPr/>
          </p:nvSpPr>
          <p:spPr>
            <a:xfrm>
              <a:off x="12671445" y="5659204"/>
              <a:ext cx="3351300" cy="4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“제한된 접근입니다”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팝업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540" name="Google Shape;1540;p80"/>
          <p:cNvSpPr/>
          <p:nvPr/>
        </p:nvSpPr>
        <p:spPr>
          <a:xfrm>
            <a:off x="8838000" y="7920200"/>
            <a:ext cx="1994400" cy="1024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리스트 화면 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-1)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41" name="Google Shape;1541;p80"/>
          <p:cNvGrpSpPr/>
          <p:nvPr/>
        </p:nvGrpSpPr>
        <p:grpSpPr>
          <a:xfrm>
            <a:off x="11194045" y="7710016"/>
            <a:ext cx="1981802" cy="1752050"/>
            <a:chOff x="12671451" y="5235805"/>
            <a:chExt cx="3011400" cy="1148659"/>
          </a:xfrm>
        </p:grpSpPr>
        <p:sp>
          <p:nvSpPr>
            <p:cNvPr id="1542" name="Google Shape;1542;p80"/>
            <p:cNvSpPr/>
            <p:nvPr/>
          </p:nvSpPr>
          <p:spPr>
            <a:xfrm>
              <a:off x="12790178" y="5235805"/>
              <a:ext cx="2723331" cy="1148659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43" name="Google Shape;1543;p80"/>
            <p:cNvSpPr txBox="1"/>
            <p:nvPr/>
          </p:nvSpPr>
          <p:spPr>
            <a:xfrm>
              <a:off x="12671451" y="5659197"/>
              <a:ext cx="3011400" cy="4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“제한된 접근입니다”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팝업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544" name="Google Shape;1544;p80"/>
          <p:cNvSpPr/>
          <p:nvPr/>
        </p:nvSpPr>
        <p:spPr>
          <a:xfrm>
            <a:off x="3583473" y="4860174"/>
            <a:ext cx="1789500" cy="1024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채팅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(page 2-1)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5" name="Google Shape;1545;p80"/>
          <p:cNvSpPr/>
          <p:nvPr/>
        </p:nvSpPr>
        <p:spPr>
          <a:xfrm>
            <a:off x="5648272" y="4860174"/>
            <a:ext cx="1789500" cy="1024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업무리스트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화면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(page 3-1)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6" name="Google Shape;1546;p80"/>
          <p:cNvSpPr/>
          <p:nvPr/>
        </p:nvSpPr>
        <p:spPr>
          <a:xfrm>
            <a:off x="7679240" y="4860174"/>
            <a:ext cx="1863900" cy="1024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 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리스트 화면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-1)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7" name="Google Shape;1547;p80"/>
          <p:cNvSpPr/>
          <p:nvPr/>
        </p:nvSpPr>
        <p:spPr>
          <a:xfrm>
            <a:off x="12187363" y="4856566"/>
            <a:ext cx="2482500" cy="10314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사원 상세정보/수정 화면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1-4)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8" name="Google Shape;1548;p80"/>
          <p:cNvSpPr/>
          <p:nvPr/>
        </p:nvSpPr>
        <p:spPr>
          <a:xfrm>
            <a:off x="15348762" y="3063250"/>
            <a:ext cx="1792224" cy="7315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로그아웃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49" name="Google Shape;1549;p80"/>
          <p:cNvGrpSpPr/>
          <p:nvPr/>
        </p:nvGrpSpPr>
        <p:grpSpPr>
          <a:xfrm>
            <a:off x="15270480" y="4496241"/>
            <a:ext cx="1981802" cy="1752050"/>
            <a:chOff x="12671451" y="5235805"/>
            <a:chExt cx="3011400" cy="1148659"/>
          </a:xfrm>
        </p:grpSpPr>
        <p:sp>
          <p:nvSpPr>
            <p:cNvPr id="1550" name="Google Shape;1550;p80"/>
            <p:cNvSpPr/>
            <p:nvPr/>
          </p:nvSpPr>
          <p:spPr>
            <a:xfrm>
              <a:off x="12790178" y="5235805"/>
              <a:ext cx="2723331" cy="1148659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51" name="Google Shape;1551;p80"/>
            <p:cNvSpPr txBox="1"/>
            <p:nvPr/>
          </p:nvSpPr>
          <p:spPr>
            <a:xfrm>
              <a:off x="12671451" y="5596474"/>
              <a:ext cx="3011400" cy="4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로그아웃</a:t>
              </a:r>
              <a:r>
                <a:rPr lang="en-US" sz="16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하시겠습니까</a:t>
              </a:r>
              <a:r>
                <a:rPr lang="en-US" sz="16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?</a:t>
              </a:r>
              <a:endParaRPr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팝업</a:t>
              </a:r>
              <a:endParaRPr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552" name="Google Shape;1552;p80"/>
          <p:cNvSpPr/>
          <p:nvPr/>
        </p:nvSpPr>
        <p:spPr>
          <a:xfrm>
            <a:off x="14459450" y="7920200"/>
            <a:ext cx="1670100" cy="102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로그인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3" name="Google Shape;1553;p80"/>
          <p:cNvSpPr/>
          <p:nvPr/>
        </p:nvSpPr>
        <p:spPr>
          <a:xfrm>
            <a:off x="16311025" y="7920200"/>
            <a:ext cx="1792225" cy="1024128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이전 화면 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54" name="Google Shape;1554;p80"/>
          <p:cNvCxnSpPr>
            <a:stCxn id="1531" idx="2"/>
            <a:endCxn id="1525" idx="0"/>
          </p:cNvCxnSpPr>
          <p:nvPr/>
        </p:nvCxnSpPr>
        <p:spPr>
          <a:xfrm rot="-5400000" flipH="1">
            <a:off x="1863477" y="4145000"/>
            <a:ext cx="701400" cy="9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55" name="Google Shape;1555;p80"/>
          <p:cNvCxnSpPr>
            <a:stCxn id="1525" idx="2"/>
            <a:endCxn id="1533" idx="0"/>
          </p:cNvCxnSpPr>
          <p:nvPr/>
        </p:nvCxnSpPr>
        <p:spPr>
          <a:xfrm rot="5400000">
            <a:off x="780384" y="6485891"/>
            <a:ext cx="1671900" cy="119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56" name="Google Shape;1556;p80"/>
          <p:cNvCxnSpPr>
            <a:stCxn id="1525" idx="2"/>
            <a:endCxn id="1538" idx="0"/>
          </p:cNvCxnSpPr>
          <p:nvPr/>
        </p:nvCxnSpPr>
        <p:spPr>
          <a:xfrm rot="-5400000" flipH="1">
            <a:off x="2081334" y="6381641"/>
            <a:ext cx="1461600" cy="1194900"/>
          </a:xfrm>
          <a:prstGeom prst="bentConnector3">
            <a:avLst>
              <a:gd name="adj1" fmla="val 57248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57" name="Google Shape;1557;p80"/>
          <p:cNvCxnSpPr>
            <a:stCxn id="1527" idx="2"/>
            <a:endCxn id="1544" idx="0"/>
          </p:cNvCxnSpPr>
          <p:nvPr/>
        </p:nvCxnSpPr>
        <p:spPr>
          <a:xfrm rot="-5400000" flipH="1">
            <a:off x="3945809" y="4327103"/>
            <a:ext cx="1065300" cy="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58" name="Google Shape;1558;p80"/>
          <p:cNvCxnSpPr>
            <a:stCxn id="1528" idx="2"/>
            <a:endCxn id="1545" idx="0"/>
          </p:cNvCxnSpPr>
          <p:nvPr/>
        </p:nvCxnSpPr>
        <p:spPr>
          <a:xfrm rot="-5400000" flipH="1">
            <a:off x="6010608" y="4327103"/>
            <a:ext cx="1065300" cy="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59" name="Google Shape;1559;p80"/>
          <p:cNvCxnSpPr>
            <a:stCxn id="1529" idx="2"/>
            <a:endCxn id="1546" idx="0"/>
          </p:cNvCxnSpPr>
          <p:nvPr/>
        </p:nvCxnSpPr>
        <p:spPr>
          <a:xfrm rot="-5400000" flipH="1">
            <a:off x="8078872" y="4327103"/>
            <a:ext cx="1065300" cy="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60" name="Google Shape;1560;p80"/>
          <p:cNvCxnSpPr>
            <a:stCxn id="1530" idx="2"/>
            <a:endCxn id="1535" idx="0"/>
          </p:cNvCxnSpPr>
          <p:nvPr/>
        </p:nvCxnSpPr>
        <p:spPr>
          <a:xfrm flipH="1">
            <a:off x="10893048" y="3794740"/>
            <a:ext cx="6600" cy="701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61" name="Google Shape;1561;p80"/>
          <p:cNvCxnSpPr>
            <a:stCxn id="1532" idx="2"/>
            <a:endCxn id="1547" idx="0"/>
          </p:cNvCxnSpPr>
          <p:nvPr/>
        </p:nvCxnSpPr>
        <p:spPr>
          <a:xfrm>
            <a:off x="13428613" y="3794750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62" name="Google Shape;1562;p80"/>
          <p:cNvCxnSpPr>
            <a:stCxn id="1548" idx="2"/>
            <a:endCxn id="1550" idx="0"/>
          </p:cNvCxnSpPr>
          <p:nvPr/>
        </p:nvCxnSpPr>
        <p:spPr>
          <a:xfrm>
            <a:off x="16244874" y="3794750"/>
            <a:ext cx="0" cy="701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63" name="Google Shape;1563;p80"/>
          <p:cNvCxnSpPr>
            <a:stCxn id="1535" idx="2"/>
            <a:endCxn id="1540" idx="0"/>
          </p:cNvCxnSpPr>
          <p:nvPr/>
        </p:nvCxnSpPr>
        <p:spPr>
          <a:xfrm rot="5400000">
            <a:off x="9528234" y="6555341"/>
            <a:ext cx="1671900" cy="1057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64" name="Google Shape;1564;p80"/>
          <p:cNvCxnSpPr>
            <a:stCxn id="1535" idx="2"/>
            <a:endCxn id="1542" idx="0"/>
          </p:cNvCxnSpPr>
          <p:nvPr/>
        </p:nvCxnSpPr>
        <p:spPr>
          <a:xfrm rot="-5400000" flipH="1">
            <a:off x="10799934" y="6341441"/>
            <a:ext cx="1461600" cy="1275300"/>
          </a:xfrm>
          <a:prstGeom prst="bentConnector3">
            <a:avLst>
              <a:gd name="adj1" fmla="val 5686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65" name="Google Shape;1565;p80"/>
          <p:cNvCxnSpPr>
            <a:stCxn id="1550" idx="2"/>
            <a:endCxn id="1552" idx="0"/>
          </p:cNvCxnSpPr>
          <p:nvPr/>
        </p:nvCxnSpPr>
        <p:spPr>
          <a:xfrm rot="5400000">
            <a:off x="14933727" y="6609191"/>
            <a:ext cx="1671900" cy="950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66" name="Google Shape;1566;p80"/>
          <p:cNvCxnSpPr>
            <a:stCxn id="1550" idx="2"/>
            <a:endCxn id="1553" idx="0"/>
          </p:cNvCxnSpPr>
          <p:nvPr/>
        </p:nvCxnSpPr>
        <p:spPr>
          <a:xfrm rot="-5400000" flipH="1">
            <a:off x="15889977" y="6603041"/>
            <a:ext cx="1671900" cy="962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567" name="Google Shape;1567;p80"/>
          <p:cNvSpPr txBox="1"/>
          <p:nvPr/>
        </p:nvSpPr>
        <p:spPr>
          <a:xfrm>
            <a:off x="1362815" y="6638450"/>
            <a:ext cx="78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8" name="Google Shape;1568;p80"/>
          <p:cNvSpPr txBox="1"/>
          <p:nvPr/>
        </p:nvSpPr>
        <p:spPr>
          <a:xfrm>
            <a:off x="2593696" y="6638450"/>
            <a:ext cx="52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9" name="Google Shape;1569;p80"/>
          <p:cNvSpPr txBox="1"/>
          <p:nvPr/>
        </p:nvSpPr>
        <p:spPr>
          <a:xfrm>
            <a:off x="10024125" y="6733025"/>
            <a:ext cx="85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0" name="Google Shape;1570;p80"/>
          <p:cNvSpPr txBox="1"/>
          <p:nvPr/>
        </p:nvSpPr>
        <p:spPr>
          <a:xfrm>
            <a:off x="11329084" y="6733025"/>
            <a:ext cx="52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1" name="Google Shape;1571;p80"/>
          <p:cNvSpPr txBox="1"/>
          <p:nvPr/>
        </p:nvSpPr>
        <p:spPr>
          <a:xfrm>
            <a:off x="15465350" y="6656825"/>
            <a:ext cx="85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2" name="Google Shape;1572;p80"/>
          <p:cNvSpPr txBox="1"/>
          <p:nvPr/>
        </p:nvSpPr>
        <p:spPr>
          <a:xfrm>
            <a:off x="16541709" y="6656825"/>
            <a:ext cx="52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73" name="Google Shape;1573;p80"/>
          <p:cNvCxnSpPr>
            <a:stCxn id="1523" idx="2"/>
            <a:endCxn id="1531" idx="0"/>
          </p:cNvCxnSpPr>
          <p:nvPr/>
        </p:nvCxnSpPr>
        <p:spPr>
          <a:xfrm rot="5400000">
            <a:off x="5309088" y="-745320"/>
            <a:ext cx="713100" cy="6903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74" name="Google Shape;1574;p80"/>
          <p:cNvCxnSpPr>
            <a:stCxn id="1523" idx="2"/>
            <a:endCxn id="1527" idx="0"/>
          </p:cNvCxnSpPr>
          <p:nvPr/>
        </p:nvCxnSpPr>
        <p:spPr>
          <a:xfrm rot="5400000">
            <a:off x="6441288" y="386880"/>
            <a:ext cx="713100" cy="46395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75" name="Google Shape;1575;p80"/>
          <p:cNvCxnSpPr>
            <a:stCxn id="1523" idx="2"/>
            <a:endCxn id="1528" idx="0"/>
          </p:cNvCxnSpPr>
          <p:nvPr/>
        </p:nvCxnSpPr>
        <p:spPr>
          <a:xfrm rot="5400000">
            <a:off x="7473738" y="1419330"/>
            <a:ext cx="713100" cy="2574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76" name="Google Shape;1576;p80"/>
          <p:cNvCxnSpPr>
            <a:stCxn id="1523" idx="2"/>
            <a:endCxn id="1529" idx="0"/>
          </p:cNvCxnSpPr>
          <p:nvPr/>
        </p:nvCxnSpPr>
        <p:spPr>
          <a:xfrm rot="5400000">
            <a:off x="8507838" y="2453430"/>
            <a:ext cx="713100" cy="506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77" name="Google Shape;1577;p80"/>
          <p:cNvCxnSpPr>
            <a:stCxn id="1523" idx="2"/>
            <a:endCxn id="1530" idx="0"/>
          </p:cNvCxnSpPr>
          <p:nvPr/>
        </p:nvCxnSpPr>
        <p:spPr>
          <a:xfrm rot="-5400000" flipH="1">
            <a:off x="9652038" y="1815630"/>
            <a:ext cx="713100" cy="17820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78" name="Google Shape;1578;p80"/>
          <p:cNvCxnSpPr>
            <a:stCxn id="1523" idx="2"/>
            <a:endCxn id="1532" idx="0"/>
          </p:cNvCxnSpPr>
          <p:nvPr/>
        </p:nvCxnSpPr>
        <p:spPr>
          <a:xfrm rot="-5400000" flipH="1">
            <a:off x="10916538" y="551130"/>
            <a:ext cx="713100" cy="43110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579" name="Google Shape;1579;p80"/>
          <p:cNvCxnSpPr>
            <a:stCxn id="1523" idx="2"/>
            <a:endCxn id="1548" idx="0"/>
          </p:cNvCxnSpPr>
          <p:nvPr/>
        </p:nvCxnSpPr>
        <p:spPr>
          <a:xfrm rot="-5400000" flipH="1">
            <a:off x="12324738" y="-857070"/>
            <a:ext cx="713100" cy="7127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580" name="Google Shape;1580;p80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581" name="Google Shape;1581;p80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2" name="Google Shape;1582;p80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80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Nav bar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81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81"/>
          <p:cNvSpPr/>
          <p:nvPr/>
        </p:nvSpPr>
        <p:spPr>
          <a:xfrm>
            <a:off x="-10049000" y="1595500"/>
            <a:ext cx="2676000" cy="1479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인사담당자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사원리스트 화면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1-2)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0" name="Google Shape;1590;p81"/>
          <p:cNvSpPr/>
          <p:nvPr/>
        </p:nvSpPr>
        <p:spPr>
          <a:xfrm>
            <a:off x="-15722900" y="5734700"/>
            <a:ext cx="2512500" cy="12711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사원 등록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버튼 클릭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1" name="Google Shape;1591;p81"/>
          <p:cNvSpPr/>
          <p:nvPr/>
        </p:nvSpPr>
        <p:spPr>
          <a:xfrm>
            <a:off x="-11665950" y="5734700"/>
            <a:ext cx="2246700" cy="12711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자세히 버튼 클릭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2" name="Google Shape;1592;p81"/>
          <p:cNvSpPr/>
          <p:nvPr/>
        </p:nvSpPr>
        <p:spPr>
          <a:xfrm>
            <a:off x="-8042200" y="5806000"/>
            <a:ext cx="2246700" cy="12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사원 조직도 화면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(부서 단위)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3" name="Google Shape;1593;p81"/>
          <p:cNvSpPr/>
          <p:nvPr/>
        </p:nvSpPr>
        <p:spPr>
          <a:xfrm>
            <a:off x="-2408850" y="4866825"/>
            <a:ext cx="2158200" cy="1271100"/>
          </a:xfrm>
          <a:prstGeom prst="flowChartInputOutpu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페이지 이동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4" name="Google Shape;1594;p81"/>
          <p:cNvSpPr/>
          <p:nvPr/>
        </p:nvSpPr>
        <p:spPr>
          <a:xfrm>
            <a:off x="-5434187" y="3193288"/>
            <a:ext cx="2158200" cy="1271100"/>
          </a:xfrm>
          <a:prstGeom prst="flowChartInputOutpu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검색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-리스트 출력되는 거까지 쓰기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5" name="Google Shape;1595;p81"/>
          <p:cNvSpPr/>
          <p:nvPr/>
        </p:nvSpPr>
        <p:spPr>
          <a:xfrm>
            <a:off x="-15620250" y="7921700"/>
            <a:ext cx="2340600" cy="16716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사원 등록 화면으로 이동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1-3)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96" name="Google Shape;1596;p81"/>
          <p:cNvCxnSpPr>
            <a:stCxn id="1589" idx="2"/>
            <a:endCxn id="1591" idx="0"/>
          </p:cNvCxnSpPr>
          <p:nvPr/>
        </p:nvCxnSpPr>
        <p:spPr>
          <a:xfrm rot="5400000">
            <a:off x="-10956800" y="3488800"/>
            <a:ext cx="2660100" cy="18315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7" name="Google Shape;1597;p81"/>
          <p:cNvCxnSpPr>
            <a:stCxn id="1589" idx="2"/>
            <a:endCxn id="1593" idx="2"/>
          </p:cNvCxnSpPr>
          <p:nvPr/>
        </p:nvCxnSpPr>
        <p:spPr>
          <a:xfrm rot="-5400000" flipH="1">
            <a:off x="-6665900" y="1029400"/>
            <a:ext cx="2427900" cy="65181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8" name="Google Shape;1598;p81"/>
          <p:cNvCxnSpPr>
            <a:stCxn id="1589" idx="2"/>
            <a:endCxn id="1594" idx="2"/>
          </p:cNvCxnSpPr>
          <p:nvPr/>
        </p:nvCxnSpPr>
        <p:spPr>
          <a:xfrm rot="-5400000" flipH="1">
            <a:off x="-7341800" y="1705300"/>
            <a:ext cx="754200" cy="34926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9" name="Google Shape;1599;p81"/>
          <p:cNvCxnSpPr>
            <a:stCxn id="1589" idx="2"/>
            <a:endCxn id="1592" idx="0"/>
          </p:cNvCxnSpPr>
          <p:nvPr/>
        </p:nvCxnSpPr>
        <p:spPr>
          <a:xfrm rot="-5400000" flipH="1">
            <a:off x="-9180650" y="3544150"/>
            <a:ext cx="2731500" cy="1792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0" name="Google Shape;1600;p81"/>
          <p:cNvCxnSpPr>
            <a:stCxn id="1590" idx="2"/>
            <a:endCxn id="1595" idx="0"/>
          </p:cNvCxnSpPr>
          <p:nvPr/>
        </p:nvCxnSpPr>
        <p:spPr>
          <a:xfrm rot="-5400000" flipH="1">
            <a:off x="-14916200" y="7455350"/>
            <a:ext cx="915900" cy="16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1" name="Google Shape;1601;p81"/>
          <p:cNvSpPr/>
          <p:nvPr/>
        </p:nvSpPr>
        <p:spPr>
          <a:xfrm>
            <a:off x="-11937175" y="7921700"/>
            <a:ext cx="2759100" cy="16716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사원 상세정보/수정 화면으로 이동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1-4)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02" name="Google Shape;1602;p81"/>
          <p:cNvCxnSpPr>
            <a:stCxn id="1591" idx="2"/>
            <a:endCxn id="1601" idx="0"/>
          </p:cNvCxnSpPr>
          <p:nvPr/>
        </p:nvCxnSpPr>
        <p:spPr>
          <a:xfrm rot="5400000">
            <a:off x="-11008050" y="7456250"/>
            <a:ext cx="915900" cy="15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3" name="Google Shape;1603;p81"/>
          <p:cNvCxnSpPr>
            <a:stCxn id="1589" idx="2"/>
            <a:endCxn id="1590" idx="0"/>
          </p:cNvCxnSpPr>
          <p:nvPr/>
        </p:nvCxnSpPr>
        <p:spPr>
          <a:xfrm rot="5400000">
            <a:off x="-12918950" y="1526650"/>
            <a:ext cx="2660100" cy="57558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4" name="Google Shape;1604;p81"/>
          <p:cNvCxnSpPr>
            <a:stCxn id="1593" idx="0"/>
            <a:endCxn id="1589" idx="3"/>
          </p:cNvCxnSpPr>
          <p:nvPr/>
        </p:nvCxnSpPr>
        <p:spPr>
          <a:xfrm rot="5400000" flipH="1">
            <a:off x="-5509380" y="471375"/>
            <a:ext cx="2531700" cy="62592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5" name="Google Shape;1605;p81"/>
          <p:cNvCxnSpPr>
            <a:stCxn id="1594" idx="1"/>
            <a:endCxn id="1589" idx="3"/>
          </p:cNvCxnSpPr>
          <p:nvPr/>
        </p:nvCxnSpPr>
        <p:spPr>
          <a:xfrm rot="5400000" flipH="1">
            <a:off x="-6293237" y="1255138"/>
            <a:ext cx="858300" cy="30180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6" name="Google Shape;1606;p81"/>
          <p:cNvSpPr/>
          <p:nvPr/>
        </p:nvSpPr>
        <p:spPr>
          <a:xfrm>
            <a:off x="-16631125" y="1290800"/>
            <a:ext cx="6414000" cy="2419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곡선 -&gt; 직선으로 변경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81"/>
          <p:cNvSpPr/>
          <p:nvPr/>
        </p:nvSpPr>
        <p:spPr>
          <a:xfrm>
            <a:off x="7214616" y="1325880"/>
            <a:ext cx="4334100" cy="1024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 Gothic"/>
                <a:ea typeface="Nanum Gothic"/>
                <a:cs typeface="Nanum Gothic"/>
                <a:sym typeface="Nanum Gothic"/>
              </a:rPr>
              <a:t>인사담당자 사원리스트 화면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1-2)</a:t>
            </a:r>
            <a:endParaRPr sz="2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8" name="Google Shape;1608;p81"/>
          <p:cNvSpPr/>
          <p:nvPr/>
        </p:nvSpPr>
        <p:spPr>
          <a:xfrm>
            <a:off x="8258316" y="3682900"/>
            <a:ext cx="2246700" cy="9051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사원 조직도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(부서 단위)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9" name="Google Shape;1609;p81"/>
          <p:cNvSpPr/>
          <p:nvPr/>
        </p:nvSpPr>
        <p:spPr>
          <a:xfrm>
            <a:off x="11623344" y="3682900"/>
            <a:ext cx="2246700" cy="9051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검색어 구분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15025925" y="3682825"/>
            <a:ext cx="2158200" cy="9051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페이지 순번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1" name="Google Shape;1611;p81"/>
          <p:cNvSpPr/>
          <p:nvPr/>
        </p:nvSpPr>
        <p:spPr>
          <a:xfrm>
            <a:off x="14767025" y="6649188"/>
            <a:ext cx="2676000" cy="1326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해당 순번 페이지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사원리스트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1-2)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2" name="Google Shape;1612;p81"/>
          <p:cNvSpPr/>
          <p:nvPr/>
        </p:nvSpPr>
        <p:spPr>
          <a:xfrm>
            <a:off x="1023050" y="3682822"/>
            <a:ext cx="2512500" cy="90525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사원 등록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버튼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3" name="Google Shape;1613;p81"/>
          <p:cNvSpPr/>
          <p:nvPr/>
        </p:nvSpPr>
        <p:spPr>
          <a:xfrm>
            <a:off x="1109000" y="6650388"/>
            <a:ext cx="2340600" cy="13236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사원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등록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화면으로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이동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1-3)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4" name="Google Shape;1614;p81"/>
          <p:cNvSpPr/>
          <p:nvPr/>
        </p:nvSpPr>
        <p:spPr>
          <a:xfrm>
            <a:off x="4786494" y="3682822"/>
            <a:ext cx="2246700" cy="90525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자세히 버튼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5" name="Google Shape;1615;p81"/>
          <p:cNvSpPr/>
          <p:nvPr/>
        </p:nvSpPr>
        <p:spPr>
          <a:xfrm>
            <a:off x="4530294" y="6650388"/>
            <a:ext cx="2759100" cy="13236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사원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상세정보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수정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화면으로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이동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1-4)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6" name="Google Shape;1616;p81"/>
          <p:cNvSpPr/>
          <p:nvPr/>
        </p:nvSpPr>
        <p:spPr>
          <a:xfrm>
            <a:off x="11623344" y="5263233"/>
            <a:ext cx="2246700" cy="90510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검색어 입력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7" name="Google Shape;1617;p81"/>
          <p:cNvSpPr/>
          <p:nvPr/>
        </p:nvSpPr>
        <p:spPr>
          <a:xfrm>
            <a:off x="11623344" y="6843567"/>
            <a:ext cx="2246700" cy="9051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검색 프로세스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8" name="Google Shape;1618;p81"/>
          <p:cNvSpPr/>
          <p:nvPr/>
        </p:nvSpPr>
        <p:spPr>
          <a:xfrm>
            <a:off x="11367144" y="8423900"/>
            <a:ext cx="2759100" cy="13236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입력한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검색어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해당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사원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리스트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 1-4)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19" name="Google Shape;1619;p81"/>
          <p:cNvCxnSpPr>
            <a:stCxn id="1607" idx="2"/>
            <a:endCxn id="1612" idx="0"/>
          </p:cNvCxnSpPr>
          <p:nvPr/>
        </p:nvCxnSpPr>
        <p:spPr>
          <a:xfrm rot="5400000">
            <a:off x="5164116" y="-534870"/>
            <a:ext cx="1332600" cy="71025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0" name="Google Shape;1620;p81"/>
          <p:cNvCxnSpPr>
            <a:stCxn id="1607" idx="2"/>
            <a:endCxn id="1614" idx="0"/>
          </p:cNvCxnSpPr>
          <p:nvPr/>
        </p:nvCxnSpPr>
        <p:spPr>
          <a:xfrm rot="5400000">
            <a:off x="6979416" y="1280430"/>
            <a:ext cx="1332600" cy="3471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1" name="Google Shape;1621;p81"/>
          <p:cNvCxnSpPr>
            <a:stCxn id="1607" idx="2"/>
            <a:endCxn id="1608" idx="0"/>
          </p:cNvCxnSpPr>
          <p:nvPr/>
        </p:nvCxnSpPr>
        <p:spPr>
          <a:xfrm rot="-5400000" flipH="1">
            <a:off x="8715516" y="3016230"/>
            <a:ext cx="1332900" cy="6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2" name="Google Shape;1622;p81"/>
          <p:cNvCxnSpPr>
            <a:stCxn id="1607" idx="2"/>
            <a:endCxn id="1609" idx="0"/>
          </p:cNvCxnSpPr>
          <p:nvPr/>
        </p:nvCxnSpPr>
        <p:spPr>
          <a:xfrm rot="-5400000" flipH="1">
            <a:off x="10397766" y="1333980"/>
            <a:ext cx="1332900" cy="33651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3" name="Google Shape;1623;p81"/>
          <p:cNvCxnSpPr>
            <a:stCxn id="1607" idx="2"/>
            <a:endCxn id="1610" idx="0"/>
          </p:cNvCxnSpPr>
          <p:nvPr/>
        </p:nvCxnSpPr>
        <p:spPr>
          <a:xfrm rot="-5400000" flipH="1">
            <a:off x="12077016" y="-345270"/>
            <a:ext cx="1332600" cy="67233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4" name="Google Shape;1624;p81"/>
          <p:cNvCxnSpPr>
            <a:stCxn id="1612" idx="2"/>
            <a:endCxn id="1613" idx="0"/>
          </p:cNvCxnSpPr>
          <p:nvPr/>
        </p:nvCxnSpPr>
        <p:spPr>
          <a:xfrm>
            <a:off x="2279300" y="4588078"/>
            <a:ext cx="0" cy="2062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5" name="Google Shape;1625;p81"/>
          <p:cNvCxnSpPr>
            <a:stCxn id="1614" idx="2"/>
            <a:endCxn id="1615" idx="0"/>
          </p:cNvCxnSpPr>
          <p:nvPr/>
        </p:nvCxnSpPr>
        <p:spPr>
          <a:xfrm>
            <a:off x="5909844" y="4588078"/>
            <a:ext cx="0" cy="2062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6" name="Google Shape;1626;p81"/>
          <p:cNvCxnSpPr>
            <a:stCxn id="1609" idx="2"/>
            <a:endCxn id="1616" idx="0"/>
          </p:cNvCxnSpPr>
          <p:nvPr/>
        </p:nvCxnSpPr>
        <p:spPr>
          <a:xfrm>
            <a:off x="12746694" y="4588000"/>
            <a:ext cx="0" cy="675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7" name="Google Shape;1627;p81"/>
          <p:cNvCxnSpPr>
            <a:stCxn id="1616" idx="4"/>
            <a:endCxn id="1617" idx="0"/>
          </p:cNvCxnSpPr>
          <p:nvPr/>
        </p:nvCxnSpPr>
        <p:spPr>
          <a:xfrm>
            <a:off x="12746694" y="6168333"/>
            <a:ext cx="0" cy="675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8" name="Google Shape;1628;p81"/>
          <p:cNvCxnSpPr>
            <a:stCxn id="1617" idx="2"/>
            <a:endCxn id="1618" idx="0"/>
          </p:cNvCxnSpPr>
          <p:nvPr/>
        </p:nvCxnSpPr>
        <p:spPr>
          <a:xfrm>
            <a:off x="12746694" y="7748667"/>
            <a:ext cx="0" cy="675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29" name="Google Shape;1629;p81"/>
          <p:cNvCxnSpPr>
            <a:stCxn id="1610" idx="2"/>
            <a:endCxn id="1611" idx="0"/>
          </p:cNvCxnSpPr>
          <p:nvPr/>
        </p:nvCxnSpPr>
        <p:spPr>
          <a:xfrm>
            <a:off x="16105025" y="4587925"/>
            <a:ext cx="0" cy="2061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630" name="Google Shape;1630;p81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631" name="Google Shape;1631;p81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2" name="Google Shape;1632;p81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3" name="Google Shape;1633;p81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인사담당자 - 사원리스트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82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82"/>
          <p:cNvSpPr/>
          <p:nvPr/>
        </p:nvSpPr>
        <p:spPr>
          <a:xfrm>
            <a:off x="5926825" y="1304020"/>
            <a:ext cx="3355200" cy="1024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사원 등록 화면</a:t>
            </a:r>
            <a:endParaRPr sz="2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en-US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page1-3</a:t>
            </a: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0" name="Google Shape;1640;p82"/>
          <p:cNvSpPr/>
          <p:nvPr/>
        </p:nvSpPr>
        <p:spPr>
          <a:xfrm>
            <a:off x="1652250" y="3707550"/>
            <a:ext cx="1877100" cy="9015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아이디 중복확인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1" name="Google Shape;1641;p82"/>
          <p:cNvSpPr/>
          <p:nvPr/>
        </p:nvSpPr>
        <p:spPr>
          <a:xfrm>
            <a:off x="5480675" y="3707550"/>
            <a:ext cx="1877100" cy="8226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부서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2" name="Google Shape;1642;p82"/>
          <p:cNvSpPr/>
          <p:nvPr/>
        </p:nvSpPr>
        <p:spPr>
          <a:xfrm>
            <a:off x="8799275" y="3707550"/>
            <a:ext cx="1744200" cy="9015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직급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3" name="Google Shape;1643;p82"/>
          <p:cNvSpPr/>
          <p:nvPr/>
        </p:nvSpPr>
        <p:spPr>
          <a:xfrm>
            <a:off x="11616625" y="3707550"/>
            <a:ext cx="1877100" cy="90525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등록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4" name="Google Shape;1644;p82"/>
          <p:cNvSpPr/>
          <p:nvPr/>
        </p:nvSpPr>
        <p:spPr>
          <a:xfrm>
            <a:off x="15744486" y="3707550"/>
            <a:ext cx="2054400" cy="10269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취소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5" name="Google Shape;1645;p82"/>
          <p:cNvSpPr/>
          <p:nvPr/>
        </p:nvSpPr>
        <p:spPr>
          <a:xfrm>
            <a:off x="417775" y="6980825"/>
            <a:ext cx="1956000" cy="1407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“사용할 수 있는 아이디입니다.”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6" name="Google Shape;1646;p82"/>
          <p:cNvSpPr/>
          <p:nvPr/>
        </p:nvSpPr>
        <p:spPr>
          <a:xfrm>
            <a:off x="2706375" y="6980825"/>
            <a:ext cx="1956000" cy="1407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“중복된 아이디 입니다,” 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7" name="Google Shape;1647;p82"/>
          <p:cNvSpPr txBox="1"/>
          <p:nvPr/>
        </p:nvSpPr>
        <p:spPr>
          <a:xfrm>
            <a:off x="2936925" y="5993500"/>
            <a:ext cx="13764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Nanum Gothic"/>
                <a:ea typeface="Nanum Gothic"/>
                <a:cs typeface="Nanum Gothic"/>
                <a:sym typeface="Nanum Gothic"/>
              </a:rPr>
              <a:t>중복일 시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8" name="Google Shape;1648;p82"/>
          <p:cNvSpPr txBox="1"/>
          <p:nvPr/>
        </p:nvSpPr>
        <p:spPr>
          <a:xfrm>
            <a:off x="764925" y="5993500"/>
            <a:ext cx="13764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Nanum Gothic"/>
                <a:ea typeface="Nanum Gothic"/>
                <a:cs typeface="Nanum Gothic"/>
                <a:sym typeface="Nanum Gothic"/>
              </a:rPr>
              <a:t>중복 아닐 시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9" name="Google Shape;1649;p82"/>
          <p:cNvSpPr/>
          <p:nvPr/>
        </p:nvSpPr>
        <p:spPr>
          <a:xfrm>
            <a:off x="5569475" y="5324325"/>
            <a:ext cx="1685100" cy="1026900"/>
          </a:xfrm>
          <a:prstGeom prst="flowChartInputOutpu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부서 리스트 출력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0" name="Google Shape;1650;p82"/>
          <p:cNvSpPr/>
          <p:nvPr/>
        </p:nvSpPr>
        <p:spPr>
          <a:xfrm>
            <a:off x="8747550" y="5324325"/>
            <a:ext cx="1877100" cy="1139400"/>
          </a:xfrm>
          <a:prstGeom prst="flowChartInputOutpu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직급 리스트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51" name="Google Shape;1651;p82"/>
          <p:cNvCxnSpPr>
            <a:stCxn id="1641" idx="2"/>
            <a:endCxn id="1649" idx="1"/>
          </p:cNvCxnSpPr>
          <p:nvPr/>
        </p:nvCxnSpPr>
        <p:spPr>
          <a:xfrm flipH="1">
            <a:off x="6412025" y="4530150"/>
            <a:ext cx="7200" cy="794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52" name="Google Shape;1652;p82"/>
          <p:cNvCxnSpPr>
            <a:stCxn id="1642" idx="2"/>
            <a:endCxn id="1650" idx="1"/>
          </p:cNvCxnSpPr>
          <p:nvPr/>
        </p:nvCxnSpPr>
        <p:spPr>
          <a:xfrm>
            <a:off x="9671375" y="4609050"/>
            <a:ext cx="14700" cy="715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53" name="Google Shape;1653;p82"/>
          <p:cNvCxnSpPr>
            <a:stCxn id="1643" idx="2"/>
            <a:endCxn id="1654" idx="0"/>
          </p:cNvCxnSpPr>
          <p:nvPr/>
        </p:nvCxnSpPr>
        <p:spPr>
          <a:xfrm>
            <a:off x="12555175" y="4612806"/>
            <a:ext cx="12000" cy="412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655" name="Google Shape;1655;p82"/>
          <p:cNvSpPr/>
          <p:nvPr/>
        </p:nvSpPr>
        <p:spPr>
          <a:xfrm>
            <a:off x="12951900" y="6980825"/>
            <a:ext cx="2409300" cy="14082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“중복확인을 완료해주세요”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6" name="Google Shape;1656;p82"/>
          <p:cNvSpPr/>
          <p:nvPr/>
        </p:nvSpPr>
        <p:spPr>
          <a:xfrm>
            <a:off x="10219650" y="6980825"/>
            <a:ext cx="2143200" cy="14082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등록 프로세스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7" name="Google Shape;1657;p82"/>
          <p:cNvSpPr/>
          <p:nvPr/>
        </p:nvSpPr>
        <p:spPr>
          <a:xfrm>
            <a:off x="10180200" y="8746788"/>
            <a:ext cx="2222100" cy="12711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인사담당자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사원리스트 화면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en-US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page1-2</a:t>
            </a: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8" name="Google Shape;1658;p82"/>
          <p:cNvSpPr txBox="1"/>
          <p:nvPr/>
        </p:nvSpPr>
        <p:spPr>
          <a:xfrm>
            <a:off x="11210525" y="6218700"/>
            <a:ext cx="11949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Nanum Gothic"/>
                <a:ea typeface="Nanum Gothic"/>
                <a:cs typeface="Nanum Gothic"/>
                <a:sym typeface="Nanum Gothic"/>
              </a:rPr>
              <a:t>Complete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9" name="Google Shape;1659;p82"/>
          <p:cNvSpPr/>
          <p:nvPr/>
        </p:nvSpPr>
        <p:spPr>
          <a:xfrm>
            <a:off x="1777900" y="5025100"/>
            <a:ext cx="1625800" cy="1280160"/>
          </a:xfrm>
          <a:prstGeom prst="flowChartDecision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중복 확인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60" name="Google Shape;1660;p82"/>
          <p:cNvCxnSpPr>
            <a:stCxn id="1639" idx="2"/>
            <a:endCxn id="1640" idx="0"/>
          </p:cNvCxnSpPr>
          <p:nvPr/>
        </p:nvCxnSpPr>
        <p:spPr>
          <a:xfrm rot="5400000">
            <a:off x="4407925" y="511120"/>
            <a:ext cx="1379400" cy="50136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61" name="Google Shape;1661;p82"/>
          <p:cNvCxnSpPr>
            <a:stCxn id="1639" idx="2"/>
            <a:endCxn id="1641" idx="0"/>
          </p:cNvCxnSpPr>
          <p:nvPr/>
        </p:nvCxnSpPr>
        <p:spPr>
          <a:xfrm rot="5400000">
            <a:off x="6322075" y="2425270"/>
            <a:ext cx="1379400" cy="11853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62" name="Google Shape;1662;p82"/>
          <p:cNvCxnSpPr>
            <a:stCxn id="1639" idx="2"/>
            <a:endCxn id="1642" idx="0"/>
          </p:cNvCxnSpPr>
          <p:nvPr/>
        </p:nvCxnSpPr>
        <p:spPr>
          <a:xfrm rot="-5400000" flipH="1">
            <a:off x="7948225" y="1984420"/>
            <a:ext cx="1379400" cy="20670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63" name="Google Shape;1663;p82"/>
          <p:cNvCxnSpPr>
            <a:stCxn id="1639" idx="2"/>
            <a:endCxn id="1643" idx="0"/>
          </p:cNvCxnSpPr>
          <p:nvPr/>
        </p:nvCxnSpPr>
        <p:spPr>
          <a:xfrm rot="-5400000" flipH="1">
            <a:off x="9390175" y="542470"/>
            <a:ext cx="1379400" cy="4950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64" name="Google Shape;1664;p82"/>
          <p:cNvCxnSpPr>
            <a:stCxn id="1640" idx="2"/>
            <a:endCxn id="1659" idx="0"/>
          </p:cNvCxnSpPr>
          <p:nvPr/>
        </p:nvCxnSpPr>
        <p:spPr>
          <a:xfrm>
            <a:off x="2590800" y="4609050"/>
            <a:ext cx="0" cy="416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65" name="Google Shape;1665;p82"/>
          <p:cNvCxnSpPr>
            <a:stCxn id="1659" idx="2"/>
            <a:endCxn id="1645" idx="0"/>
          </p:cNvCxnSpPr>
          <p:nvPr/>
        </p:nvCxnSpPr>
        <p:spPr>
          <a:xfrm rot="5400000">
            <a:off x="1655550" y="6045610"/>
            <a:ext cx="675600" cy="1194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66" name="Google Shape;1666;p82"/>
          <p:cNvCxnSpPr>
            <a:stCxn id="1659" idx="2"/>
            <a:endCxn id="1646" idx="0"/>
          </p:cNvCxnSpPr>
          <p:nvPr/>
        </p:nvCxnSpPr>
        <p:spPr>
          <a:xfrm rot="-5400000" flipH="1">
            <a:off x="2799750" y="6096310"/>
            <a:ext cx="675600" cy="10935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667" name="Google Shape;1667;p82"/>
          <p:cNvGrpSpPr/>
          <p:nvPr/>
        </p:nvGrpSpPr>
        <p:grpSpPr>
          <a:xfrm>
            <a:off x="11600975" y="5025100"/>
            <a:ext cx="1956000" cy="1280100"/>
            <a:chOff x="11372375" y="5025100"/>
            <a:chExt cx="1956000" cy="1280100"/>
          </a:xfrm>
        </p:grpSpPr>
        <p:sp>
          <p:nvSpPr>
            <p:cNvPr id="1654" name="Google Shape;1654;p82"/>
            <p:cNvSpPr/>
            <p:nvPr/>
          </p:nvSpPr>
          <p:spPr>
            <a:xfrm>
              <a:off x="11524775" y="5025100"/>
              <a:ext cx="1627500" cy="1280100"/>
            </a:xfrm>
            <a:prstGeom prst="diamond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68" name="Google Shape;1668;p82"/>
            <p:cNvSpPr txBox="1"/>
            <p:nvPr/>
          </p:nvSpPr>
          <p:spPr>
            <a:xfrm>
              <a:off x="11372375" y="5210850"/>
              <a:ext cx="19560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중복 확인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완료 여부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1669" name="Google Shape;1669;p82"/>
          <p:cNvCxnSpPr>
            <a:stCxn id="1639" idx="2"/>
            <a:endCxn id="1644" idx="0"/>
          </p:cNvCxnSpPr>
          <p:nvPr/>
        </p:nvCxnSpPr>
        <p:spPr>
          <a:xfrm rot="-5400000" flipH="1">
            <a:off x="11498425" y="-1565780"/>
            <a:ext cx="1379400" cy="91674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70" name="Google Shape;1670;p82"/>
          <p:cNvCxnSpPr>
            <a:stCxn id="1654" idx="2"/>
            <a:endCxn id="1656" idx="0"/>
          </p:cNvCxnSpPr>
          <p:nvPr/>
        </p:nvCxnSpPr>
        <p:spPr>
          <a:xfrm rot="5400000">
            <a:off x="11591375" y="6005050"/>
            <a:ext cx="675600" cy="1275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71" name="Google Shape;1671;p82"/>
          <p:cNvCxnSpPr>
            <a:stCxn id="1654" idx="2"/>
            <a:endCxn id="1655" idx="0"/>
          </p:cNvCxnSpPr>
          <p:nvPr/>
        </p:nvCxnSpPr>
        <p:spPr>
          <a:xfrm rot="-5400000" flipH="1">
            <a:off x="13024025" y="5848300"/>
            <a:ext cx="675600" cy="15894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672" name="Google Shape;1672;p82"/>
          <p:cNvSpPr txBox="1"/>
          <p:nvPr/>
        </p:nvSpPr>
        <p:spPr>
          <a:xfrm>
            <a:off x="13164200" y="6218700"/>
            <a:ext cx="12759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Nanum Gothic"/>
                <a:ea typeface="Nanum Gothic"/>
                <a:cs typeface="Nanum Gothic"/>
                <a:sym typeface="Nanum Gothic"/>
              </a:rPr>
              <a:t>not completed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73" name="Google Shape;1673;p82"/>
          <p:cNvCxnSpPr>
            <a:endCxn id="1657" idx="0"/>
          </p:cNvCxnSpPr>
          <p:nvPr/>
        </p:nvCxnSpPr>
        <p:spPr>
          <a:xfrm>
            <a:off x="11291250" y="8388888"/>
            <a:ext cx="0" cy="3579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674" name="Google Shape;1674;p82"/>
          <p:cNvCxnSpPr>
            <a:stCxn id="1644" idx="2"/>
            <a:endCxn id="1657" idx="3"/>
          </p:cNvCxnSpPr>
          <p:nvPr/>
        </p:nvCxnSpPr>
        <p:spPr>
          <a:xfrm rot="5400000">
            <a:off x="12262986" y="4873650"/>
            <a:ext cx="4647900" cy="4369500"/>
          </a:xfrm>
          <a:prstGeom prst="bentConnector2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675" name="Google Shape;1675;p82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676" name="Google Shape;1676;p82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7" name="Google Shape;1677;p82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8" name="Google Shape;1678;p82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사원 등록화면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3" name="Google Shape;1683;p83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83"/>
          <p:cNvSpPr/>
          <p:nvPr/>
        </p:nvSpPr>
        <p:spPr>
          <a:xfrm>
            <a:off x="6144768" y="1325880"/>
            <a:ext cx="4626900" cy="1024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사원 상세정보/수정 화면</a:t>
            </a:r>
            <a:endParaRPr sz="2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(page1-4)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5" name="Google Shape;1685;p83"/>
          <p:cNvSpPr/>
          <p:nvPr/>
        </p:nvSpPr>
        <p:spPr>
          <a:xfrm>
            <a:off x="7833550" y="2891350"/>
            <a:ext cx="1256300" cy="85725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사진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6" name="Google Shape;1686;p83"/>
          <p:cNvSpPr/>
          <p:nvPr/>
        </p:nvSpPr>
        <p:spPr>
          <a:xfrm>
            <a:off x="6737550" y="7935550"/>
            <a:ext cx="3448300" cy="84247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수정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7" name="Google Shape;1687;p83"/>
          <p:cNvSpPr/>
          <p:nvPr/>
        </p:nvSpPr>
        <p:spPr>
          <a:xfrm>
            <a:off x="16590450" y="2891350"/>
            <a:ext cx="1433675" cy="84247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취소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8" name="Google Shape;1688;p83"/>
          <p:cNvSpPr/>
          <p:nvPr/>
        </p:nvSpPr>
        <p:spPr>
          <a:xfrm>
            <a:off x="15297763" y="9155825"/>
            <a:ext cx="2859900" cy="1005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사원리스트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화면으로 이동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en-US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page1-2</a:t>
            </a: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9" name="Google Shape;1689;p83"/>
          <p:cNvSpPr/>
          <p:nvPr/>
        </p:nvSpPr>
        <p:spPr>
          <a:xfrm>
            <a:off x="7434500" y="4586038"/>
            <a:ext cx="2054400" cy="8424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사진 파일 업로드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0" name="Google Shape;1690;p83"/>
          <p:cNvSpPr/>
          <p:nvPr/>
        </p:nvSpPr>
        <p:spPr>
          <a:xfrm>
            <a:off x="6737600" y="9196775"/>
            <a:ext cx="3448200" cy="9240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수정 프로세스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1" name="Google Shape;1691;p83"/>
          <p:cNvSpPr/>
          <p:nvPr/>
        </p:nvSpPr>
        <p:spPr>
          <a:xfrm>
            <a:off x="9716150" y="2891350"/>
            <a:ext cx="2054400" cy="842475"/>
          </a:xfrm>
          <a:prstGeom prst="flowChartInputOutpu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비밀번호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입력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2" name="Google Shape;1692;p83"/>
          <p:cNvSpPr/>
          <p:nvPr/>
        </p:nvSpPr>
        <p:spPr>
          <a:xfrm>
            <a:off x="12061300" y="2891350"/>
            <a:ext cx="2054400" cy="842475"/>
          </a:xfrm>
          <a:prstGeom prst="flowChartInputOutpu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주소 입력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3" name="Google Shape;1693;p83"/>
          <p:cNvSpPr/>
          <p:nvPr/>
        </p:nvSpPr>
        <p:spPr>
          <a:xfrm>
            <a:off x="14244500" y="2891350"/>
            <a:ext cx="2054400" cy="842475"/>
          </a:xfrm>
          <a:prstGeom prst="flowChartInputOutpu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이메일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입력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4" name="Google Shape;1694;p83"/>
          <p:cNvSpPr/>
          <p:nvPr/>
        </p:nvSpPr>
        <p:spPr>
          <a:xfrm>
            <a:off x="797975" y="2891350"/>
            <a:ext cx="2054400" cy="8424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부서 수정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5" name="Google Shape;1695;p83"/>
          <p:cNvSpPr/>
          <p:nvPr/>
        </p:nvSpPr>
        <p:spPr>
          <a:xfrm>
            <a:off x="4099600" y="2891350"/>
            <a:ext cx="2054400" cy="8424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직급 수정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96" name="Google Shape;1696;p83"/>
          <p:cNvGrpSpPr/>
          <p:nvPr/>
        </p:nvGrpSpPr>
        <p:grpSpPr>
          <a:xfrm>
            <a:off x="929083" y="4221791"/>
            <a:ext cx="1792187" cy="1752050"/>
            <a:chOff x="12787239" y="5235805"/>
            <a:chExt cx="2752130" cy="1148659"/>
          </a:xfrm>
        </p:grpSpPr>
        <p:sp>
          <p:nvSpPr>
            <p:cNvPr id="1697" name="Google Shape;1697;p83"/>
            <p:cNvSpPr/>
            <p:nvPr/>
          </p:nvSpPr>
          <p:spPr>
            <a:xfrm>
              <a:off x="12790178" y="5235805"/>
              <a:ext cx="2749191" cy="1148659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98" name="Google Shape;1698;p83"/>
            <p:cNvSpPr txBox="1"/>
            <p:nvPr/>
          </p:nvSpPr>
          <p:spPr>
            <a:xfrm>
              <a:off x="12787239" y="5596474"/>
              <a:ext cx="2723400" cy="4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인사담당자인가?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699" name="Google Shape;1699;p83"/>
          <p:cNvGrpSpPr/>
          <p:nvPr/>
        </p:nvGrpSpPr>
        <p:grpSpPr>
          <a:xfrm>
            <a:off x="4230708" y="4221791"/>
            <a:ext cx="1792187" cy="1752050"/>
            <a:chOff x="12787239" y="5235805"/>
            <a:chExt cx="2752130" cy="1148659"/>
          </a:xfrm>
        </p:grpSpPr>
        <p:sp>
          <p:nvSpPr>
            <p:cNvPr id="1700" name="Google Shape;1700;p83"/>
            <p:cNvSpPr/>
            <p:nvPr/>
          </p:nvSpPr>
          <p:spPr>
            <a:xfrm>
              <a:off x="12790178" y="5235805"/>
              <a:ext cx="2749191" cy="1148659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701" name="Google Shape;1701;p83"/>
            <p:cNvSpPr txBox="1"/>
            <p:nvPr/>
          </p:nvSpPr>
          <p:spPr>
            <a:xfrm>
              <a:off x="12787239" y="5596474"/>
              <a:ext cx="2723400" cy="4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인사담당자인가?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702" name="Google Shape;1702;p83"/>
          <p:cNvSpPr/>
          <p:nvPr/>
        </p:nvSpPr>
        <p:spPr>
          <a:xfrm>
            <a:off x="285875" y="6504050"/>
            <a:ext cx="1433700" cy="8424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수정할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부서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3" name="Google Shape;1703;p83"/>
          <p:cNvSpPr/>
          <p:nvPr/>
        </p:nvSpPr>
        <p:spPr>
          <a:xfrm>
            <a:off x="1822100" y="6504050"/>
            <a:ext cx="1433700" cy="8424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선택 불가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4" name="Google Shape;1704;p83"/>
          <p:cNvSpPr/>
          <p:nvPr/>
        </p:nvSpPr>
        <p:spPr>
          <a:xfrm>
            <a:off x="3615875" y="6504050"/>
            <a:ext cx="1433700" cy="8424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수정할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직급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5" name="Google Shape;1705;p83"/>
          <p:cNvSpPr/>
          <p:nvPr/>
        </p:nvSpPr>
        <p:spPr>
          <a:xfrm>
            <a:off x="5194613" y="6504050"/>
            <a:ext cx="1433700" cy="8424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선택 불가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06" name="Google Shape;1706;p83"/>
          <p:cNvCxnSpPr>
            <a:stCxn id="1684" idx="2"/>
            <a:endCxn id="1694" idx="0"/>
          </p:cNvCxnSpPr>
          <p:nvPr/>
        </p:nvCxnSpPr>
        <p:spPr>
          <a:xfrm rot="5400000">
            <a:off x="4871118" y="-695820"/>
            <a:ext cx="541200" cy="66330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07" name="Google Shape;1707;p83"/>
          <p:cNvCxnSpPr>
            <a:stCxn id="1684" idx="2"/>
            <a:endCxn id="1695" idx="0"/>
          </p:cNvCxnSpPr>
          <p:nvPr/>
        </p:nvCxnSpPr>
        <p:spPr>
          <a:xfrm rot="5400000">
            <a:off x="6521868" y="954930"/>
            <a:ext cx="541200" cy="33315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08" name="Google Shape;1708;p83"/>
          <p:cNvCxnSpPr>
            <a:stCxn id="1684" idx="2"/>
            <a:endCxn id="1691" idx="1"/>
          </p:cNvCxnSpPr>
          <p:nvPr/>
        </p:nvCxnSpPr>
        <p:spPr>
          <a:xfrm rot="-5400000" flipH="1">
            <a:off x="9330168" y="1478130"/>
            <a:ext cx="541200" cy="22851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09" name="Google Shape;1709;p83"/>
          <p:cNvCxnSpPr>
            <a:stCxn id="1684" idx="2"/>
            <a:endCxn id="1692" idx="1"/>
          </p:cNvCxnSpPr>
          <p:nvPr/>
        </p:nvCxnSpPr>
        <p:spPr>
          <a:xfrm rot="-5400000" flipH="1">
            <a:off x="10502718" y="305580"/>
            <a:ext cx="541200" cy="4630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0" name="Google Shape;1710;p83"/>
          <p:cNvCxnSpPr>
            <a:stCxn id="1684" idx="2"/>
            <a:endCxn id="1693" idx="1"/>
          </p:cNvCxnSpPr>
          <p:nvPr/>
        </p:nvCxnSpPr>
        <p:spPr>
          <a:xfrm rot="-5400000" flipH="1">
            <a:off x="11594418" y="-786120"/>
            <a:ext cx="541200" cy="6813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1" name="Google Shape;1711;p83"/>
          <p:cNvCxnSpPr>
            <a:stCxn id="1684" idx="2"/>
            <a:endCxn id="1687" idx="0"/>
          </p:cNvCxnSpPr>
          <p:nvPr/>
        </p:nvCxnSpPr>
        <p:spPr>
          <a:xfrm rot="-5400000" flipH="1">
            <a:off x="12612168" y="-1803870"/>
            <a:ext cx="541200" cy="88491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2" name="Google Shape;1712;p83"/>
          <p:cNvCxnSpPr>
            <a:stCxn id="1684" idx="2"/>
            <a:endCxn id="1685" idx="0"/>
          </p:cNvCxnSpPr>
          <p:nvPr/>
        </p:nvCxnSpPr>
        <p:spPr>
          <a:xfrm rot="-5400000" flipH="1">
            <a:off x="8189418" y="2618880"/>
            <a:ext cx="541200" cy="3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3" name="Google Shape;1713;p83"/>
          <p:cNvCxnSpPr>
            <a:stCxn id="1697" idx="2"/>
            <a:endCxn id="1702" idx="0"/>
          </p:cNvCxnSpPr>
          <p:nvPr/>
        </p:nvCxnSpPr>
        <p:spPr>
          <a:xfrm rot="5400000">
            <a:off x="1149334" y="5827141"/>
            <a:ext cx="530100" cy="8235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4" name="Google Shape;1714;p83"/>
          <p:cNvCxnSpPr>
            <a:stCxn id="1697" idx="2"/>
            <a:endCxn id="1703" idx="0"/>
          </p:cNvCxnSpPr>
          <p:nvPr/>
        </p:nvCxnSpPr>
        <p:spPr>
          <a:xfrm rot="-5400000" flipH="1">
            <a:off x="1917484" y="5882491"/>
            <a:ext cx="530100" cy="7128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5" name="Google Shape;1715;p83"/>
          <p:cNvCxnSpPr>
            <a:stCxn id="1700" idx="2"/>
            <a:endCxn id="1704" idx="0"/>
          </p:cNvCxnSpPr>
          <p:nvPr/>
        </p:nvCxnSpPr>
        <p:spPr>
          <a:xfrm rot="5400000">
            <a:off x="4465209" y="5841391"/>
            <a:ext cx="530100" cy="7950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6" name="Google Shape;1716;p83"/>
          <p:cNvCxnSpPr>
            <a:stCxn id="1700" idx="2"/>
            <a:endCxn id="1705" idx="0"/>
          </p:cNvCxnSpPr>
          <p:nvPr/>
        </p:nvCxnSpPr>
        <p:spPr>
          <a:xfrm rot="-5400000" flipH="1">
            <a:off x="5254509" y="5847091"/>
            <a:ext cx="530100" cy="7836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7" name="Google Shape;1717;p83"/>
          <p:cNvCxnSpPr>
            <a:stCxn id="1694" idx="2"/>
            <a:endCxn id="1697" idx="0"/>
          </p:cNvCxnSpPr>
          <p:nvPr/>
        </p:nvCxnSpPr>
        <p:spPr>
          <a:xfrm>
            <a:off x="1825175" y="3733750"/>
            <a:ext cx="900" cy="488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8" name="Google Shape;1718;p83"/>
          <p:cNvCxnSpPr>
            <a:stCxn id="1695" idx="2"/>
            <a:endCxn id="1700" idx="0"/>
          </p:cNvCxnSpPr>
          <p:nvPr/>
        </p:nvCxnSpPr>
        <p:spPr>
          <a:xfrm>
            <a:off x="5126800" y="3733750"/>
            <a:ext cx="900" cy="488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19" name="Google Shape;1719;p83"/>
          <p:cNvCxnSpPr>
            <a:stCxn id="1685" idx="2"/>
            <a:endCxn id="1689" idx="0"/>
          </p:cNvCxnSpPr>
          <p:nvPr/>
        </p:nvCxnSpPr>
        <p:spPr>
          <a:xfrm>
            <a:off x="8461700" y="3748600"/>
            <a:ext cx="0" cy="837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20" name="Google Shape;1720;p83"/>
          <p:cNvCxnSpPr>
            <a:stCxn id="1702" idx="2"/>
            <a:endCxn id="1686" idx="0"/>
          </p:cNvCxnSpPr>
          <p:nvPr/>
        </p:nvCxnSpPr>
        <p:spPr>
          <a:xfrm rot="-5400000" flipH="1">
            <a:off x="4437575" y="3911600"/>
            <a:ext cx="589200" cy="74589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21" name="Google Shape;1721;p83"/>
          <p:cNvCxnSpPr>
            <a:stCxn id="1704" idx="2"/>
            <a:endCxn id="1686" idx="0"/>
          </p:cNvCxnSpPr>
          <p:nvPr/>
        </p:nvCxnSpPr>
        <p:spPr>
          <a:xfrm rot="-5400000" flipH="1">
            <a:off x="6102575" y="5576600"/>
            <a:ext cx="589200" cy="41289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22" name="Google Shape;1722;p83"/>
          <p:cNvCxnSpPr>
            <a:stCxn id="1691" idx="4"/>
            <a:endCxn id="1686" idx="0"/>
          </p:cNvCxnSpPr>
          <p:nvPr/>
        </p:nvCxnSpPr>
        <p:spPr>
          <a:xfrm rot="5400000">
            <a:off x="7501550" y="4693825"/>
            <a:ext cx="4201800" cy="2281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23" name="Google Shape;1723;p83"/>
          <p:cNvCxnSpPr>
            <a:stCxn id="1692" idx="4"/>
            <a:endCxn id="1686" idx="0"/>
          </p:cNvCxnSpPr>
          <p:nvPr/>
        </p:nvCxnSpPr>
        <p:spPr>
          <a:xfrm rot="5400000">
            <a:off x="8674150" y="3521275"/>
            <a:ext cx="4201800" cy="46269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24" name="Google Shape;1724;p83"/>
          <p:cNvCxnSpPr>
            <a:stCxn id="1693" idx="4"/>
            <a:endCxn id="1686" idx="0"/>
          </p:cNvCxnSpPr>
          <p:nvPr/>
        </p:nvCxnSpPr>
        <p:spPr>
          <a:xfrm rot="5400000">
            <a:off x="9765800" y="2429725"/>
            <a:ext cx="4201800" cy="68100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25" name="Google Shape;1725;p83"/>
          <p:cNvCxnSpPr>
            <a:stCxn id="1689" idx="2"/>
            <a:endCxn id="1686" idx="0"/>
          </p:cNvCxnSpPr>
          <p:nvPr/>
        </p:nvCxnSpPr>
        <p:spPr>
          <a:xfrm>
            <a:off x="8461700" y="5428438"/>
            <a:ext cx="0" cy="2507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26" name="Google Shape;1726;p83"/>
          <p:cNvCxnSpPr>
            <a:stCxn id="1687" idx="2"/>
          </p:cNvCxnSpPr>
          <p:nvPr/>
        </p:nvCxnSpPr>
        <p:spPr>
          <a:xfrm>
            <a:off x="17307288" y="3733825"/>
            <a:ext cx="0" cy="54420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27" name="Google Shape;1727;p83"/>
          <p:cNvCxnSpPr>
            <a:stCxn id="1686" idx="2"/>
            <a:endCxn id="1690" idx="0"/>
          </p:cNvCxnSpPr>
          <p:nvPr/>
        </p:nvCxnSpPr>
        <p:spPr>
          <a:xfrm>
            <a:off x="8461700" y="8778025"/>
            <a:ext cx="0" cy="4188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28" name="Google Shape;1728;p83"/>
          <p:cNvSpPr txBox="1"/>
          <p:nvPr/>
        </p:nvSpPr>
        <p:spPr>
          <a:xfrm>
            <a:off x="1898600" y="5741838"/>
            <a:ext cx="8235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9" name="Google Shape;1729;p83"/>
          <p:cNvSpPr txBox="1"/>
          <p:nvPr/>
        </p:nvSpPr>
        <p:spPr>
          <a:xfrm>
            <a:off x="1078825" y="5741838"/>
            <a:ext cx="4434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0" name="Google Shape;1730;p83"/>
          <p:cNvSpPr txBox="1"/>
          <p:nvPr/>
        </p:nvSpPr>
        <p:spPr>
          <a:xfrm>
            <a:off x="5199400" y="5741838"/>
            <a:ext cx="8235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1" name="Google Shape;1731;p83"/>
          <p:cNvSpPr txBox="1"/>
          <p:nvPr/>
        </p:nvSpPr>
        <p:spPr>
          <a:xfrm>
            <a:off x="4379625" y="5741838"/>
            <a:ext cx="4434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32" name="Google Shape;1732;p83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733" name="Google Shape;1733;p83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4" name="Google Shape;1734;p83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5" name="Google Shape;1735;p83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사원 상세정보 / 수정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Google Shape;1740;p84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1" name="Google Shape;1741;p84"/>
          <p:cNvCxnSpPr>
            <a:stCxn id="1742" idx="2"/>
            <a:endCxn id="1743" idx="0"/>
          </p:cNvCxnSpPr>
          <p:nvPr/>
        </p:nvCxnSpPr>
        <p:spPr>
          <a:xfrm rot="5400000">
            <a:off x="3902175" y="1658580"/>
            <a:ext cx="3790800" cy="5091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44" name="Google Shape;1744;p84"/>
          <p:cNvCxnSpPr>
            <a:stCxn id="1742" idx="2"/>
            <a:endCxn id="1745" idx="0"/>
          </p:cNvCxnSpPr>
          <p:nvPr/>
        </p:nvCxnSpPr>
        <p:spPr>
          <a:xfrm rot="5400000">
            <a:off x="5679225" y="3435630"/>
            <a:ext cx="3790800" cy="15375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43" name="Google Shape;1743;p84"/>
          <p:cNvSpPr/>
          <p:nvPr/>
        </p:nvSpPr>
        <p:spPr>
          <a:xfrm>
            <a:off x="2054450" y="6099665"/>
            <a:ext cx="2394400" cy="90171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초대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5" name="Google Shape;1745;p84"/>
          <p:cNvSpPr/>
          <p:nvPr/>
        </p:nvSpPr>
        <p:spPr>
          <a:xfrm>
            <a:off x="5431375" y="6099665"/>
            <a:ext cx="2749100" cy="90171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채팅방 리스트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6" name="Google Shape;1746;p84"/>
          <p:cNvSpPr/>
          <p:nvPr/>
        </p:nvSpPr>
        <p:spPr>
          <a:xfrm>
            <a:off x="9460675" y="6099665"/>
            <a:ext cx="2069225" cy="90171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채팅방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7" name="Google Shape;1747;p84"/>
          <p:cNvSpPr/>
          <p:nvPr/>
        </p:nvSpPr>
        <p:spPr>
          <a:xfrm>
            <a:off x="12429100" y="6099665"/>
            <a:ext cx="2395728" cy="90171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AI 요약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48" name="Google Shape;1748;p84"/>
          <p:cNvCxnSpPr>
            <a:stCxn id="1742" idx="2"/>
            <a:endCxn id="1746" idx="0"/>
          </p:cNvCxnSpPr>
          <p:nvPr/>
        </p:nvCxnSpPr>
        <p:spPr>
          <a:xfrm rot="-5400000" flipH="1">
            <a:off x="7523925" y="3128430"/>
            <a:ext cx="3790800" cy="21519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42" name="Google Shape;1742;p84"/>
          <p:cNvSpPr/>
          <p:nvPr/>
        </p:nvSpPr>
        <p:spPr>
          <a:xfrm>
            <a:off x="7057425" y="1325880"/>
            <a:ext cx="2571900" cy="9831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채팅 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(page 2-1)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49" name="Google Shape;1749;p84"/>
          <p:cNvCxnSpPr>
            <a:stCxn id="1742" idx="2"/>
            <a:endCxn id="1747" idx="0"/>
          </p:cNvCxnSpPr>
          <p:nvPr/>
        </p:nvCxnSpPr>
        <p:spPr>
          <a:xfrm rot="-5400000" flipH="1">
            <a:off x="9089775" y="1562580"/>
            <a:ext cx="3790800" cy="5283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750" name="Google Shape;1750;p84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751" name="Google Shape;1751;p84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52" name="Google Shape;1752;p84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3" name="Google Shape;1753;p84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채팅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Google Shape;1758;p85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85"/>
          <p:cNvSpPr/>
          <p:nvPr/>
        </p:nvSpPr>
        <p:spPr>
          <a:xfrm>
            <a:off x="7116525" y="1325880"/>
            <a:ext cx="2571900" cy="102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채팅 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(page 2-1)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0" name="Google Shape;1760;p85"/>
          <p:cNvSpPr/>
          <p:nvPr/>
        </p:nvSpPr>
        <p:spPr>
          <a:xfrm>
            <a:off x="7205275" y="2684525"/>
            <a:ext cx="2394400" cy="85725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초대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61" name="Google Shape;1761;p85"/>
          <p:cNvCxnSpPr>
            <a:stCxn id="1759" idx="2"/>
            <a:endCxn id="1760" idx="0"/>
          </p:cNvCxnSpPr>
          <p:nvPr/>
        </p:nvCxnSpPr>
        <p:spPr>
          <a:xfrm rot="-5400000" flipH="1">
            <a:off x="8236875" y="2518380"/>
            <a:ext cx="331800" cy="600"/>
          </a:xfrm>
          <a:prstGeom prst="curvedConnector3">
            <a:avLst>
              <a:gd name="adj1" fmla="val 4999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62" name="Google Shape;1762;p85"/>
          <p:cNvSpPr/>
          <p:nvPr/>
        </p:nvSpPr>
        <p:spPr>
          <a:xfrm>
            <a:off x="6015098" y="6369053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사원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Nanum Gothic"/>
                <a:ea typeface="Nanum Gothic"/>
                <a:cs typeface="Nanum Gothic"/>
                <a:sym typeface="Nanum Gothic"/>
              </a:rPr>
              <a:t>이름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3" name="Google Shape;1763;p85"/>
          <p:cNvSpPr/>
          <p:nvPr/>
        </p:nvSpPr>
        <p:spPr>
          <a:xfrm>
            <a:off x="10719625" y="4201175"/>
            <a:ext cx="2395800" cy="8595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조직도 보기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64" name="Google Shape;1764;p85"/>
          <p:cNvCxnSpPr>
            <a:cxnSpLocks/>
          </p:cNvCxnSpPr>
          <p:nvPr/>
        </p:nvCxnSpPr>
        <p:spPr>
          <a:xfrm rot="5400000">
            <a:off x="8635940" y="4206953"/>
            <a:ext cx="659400" cy="36648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65" name="Google Shape;1765;p85"/>
          <p:cNvCxnSpPr>
            <a:stCxn id="1760" idx="2"/>
            <a:endCxn id="1763" idx="0"/>
          </p:cNvCxnSpPr>
          <p:nvPr/>
        </p:nvCxnSpPr>
        <p:spPr>
          <a:xfrm rot="-5400000" flipH="1">
            <a:off x="9830325" y="2113925"/>
            <a:ext cx="659400" cy="3515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66" name="Google Shape;1766;p85"/>
          <p:cNvSpPr/>
          <p:nvPr/>
        </p:nvSpPr>
        <p:spPr>
          <a:xfrm>
            <a:off x="10719625" y="5371625"/>
            <a:ext cx="2395800" cy="945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조직도 화면 팝업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(page 7)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7" name="Google Shape;1767;p85"/>
          <p:cNvSpPr/>
          <p:nvPr/>
        </p:nvSpPr>
        <p:spPr>
          <a:xfrm>
            <a:off x="6015085" y="8371553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초대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리스트에서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해당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사원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68" name="Google Shape;1768;p85"/>
          <p:cNvCxnSpPr>
            <a:cxnSpLocks/>
            <a:stCxn id="1762" idx="2"/>
            <a:endCxn id="1767" idx="0"/>
          </p:cNvCxnSpPr>
          <p:nvPr/>
        </p:nvCxnSpPr>
        <p:spPr>
          <a:xfrm>
            <a:off x="7212962" y="7228589"/>
            <a:ext cx="0" cy="11430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69" name="Google Shape;1769;p85"/>
          <p:cNvSpPr/>
          <p:nvPr/>
        </p:nvSpPr>
        <p:spPr>
          <a:xfrm>
            <a:off x="-7154350" y="6784075"/>
            <a:ext cx="6604200" cy="1738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page7(조직도)&lt;&lt; 어디 있어요?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&gt;담당 확인 필요 / 이후에..작업…. ㅠㅠ </a:t>
            </a:r>
            <a:endParaRPr sz="5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0" name="Google Shape;1770;p85"/>
          <p:cNvCxnSpPr>
            <a:stCxn id="1763" idx="2"/>
            <a:endCxn id="1766" idx="0"/>
          </p:cNvCxnSpPr>
          <p:nvPr/>
        </p:nvCxnSpPr>
        <p:spPr>
          <a:xfrm>
            <a:off x="11917525" y="5060675"/>
            <a:ext cx="0" cy="311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71" name="Google Shape;1771;p85"/>
          <p:cNvSpPr/>
          <p:nvPr/>
        </p:nvSpPr>
        <p:spPr>
          <a:xfrm>
            <a:off x="10719663" y="6606100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초대 희망 사원 체크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(복수 가능) 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72" name="Google Shape;1772;p85"/>
          <p:cNvCxnSpPr>
            <a:stCxn id="1766" idx="2"/>
            <a:endCxn id="1771" idx="0"/>
          </p:cNvCxnSpPr>
          <p:nvPr/>
        </p:nvCxnSpPr>
        <p:spPr>
          <a:xfrm>
            <a:off x="11917525" y="6317525"/>
            <a:ext cx="0" cy="2886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73" name="Google Shape;1773;p85"/>
          <p:cNvSpPr/>
          <p:nvPr/>
        </p:nvSpPr>
        <p:spPr>
          <a:xfrm>
            <a:off x="10719625" y="7820675"/>
            <a:ext cx="2395800" cy="8595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초대하기 버튼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74" name="Google Shape;1774;p85"/>
          <p:cNvCxnSpPr>
            <a:stCxn id="1771" idx="2"/>
            <a:endCxn id="1773" idx="0"/>
          </p:cNvCxnSpPr>
          <p:nvPr/>
        </p:nvCxnSpPr>
        <p:spPr>
          <a:xfrm>
            <a:off x="11917527" y="7465636"/>
            <a:ext cx="0" cy="3549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75" name="Google Shape;1775;p85"/>
          <p:cNvCxnSpPr>
            <a:stCxn id="1773" idx="2"/>
            <a:endCxn id="1776" idx="0"/>
          </p:cNvCxnSpPr>
          <p:nvPr/>
        </p:nvCxnSpPr>
        <p:spPr>
          <a:xfrm>
            <a:off x="11917525" y="8680175"/>
            <a:ext cx="0" cy="3360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77" name="Google Shape;1777;p85"/>
          <p:cNvSpPr/>
          <p:nvPr/>
        </p:nvSpPr>
        <p:spPr>
          <a:xfrm>
            <a:off x="10719625" y="9024800"/>
            <a:ext cx="2395800" cy="8595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초대 프로세스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78" name="Google Shape;1778;p85"/>
          <p:cNvCxnSpPr>
            <a:stCxn id="1759" idx="3"/>
            <a:endCxn id="1777" idx="3"/>
          </p:cNvCxnSpPr>
          <p:nvPr/>
        </p:nvCxnSpPr>
        <p:spPr>
          <a:xfrm>
            <a:off x="9688425" y="1839330"/>
            <a:ext cx="3426900" cy="7615200"/>
          </a:xfrm>
          <a:prstGeom prst="bentConnector3">
            <a:avLst>
              <a:gd name="adj1" fmla="val 10695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triangle" w="sm" len="sm"/>
            <a:tailEnd type="none" w="sm" len="sm"/>
          </a:ln>
        </p:spPr>
      </p:cxnSp>
      <p:grpSp>
        <p:nvGrpSpPr>
          <p:cNvPr id="1779" name="Google Shape;1779;p85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780" name="Google Shape;1780;p85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81" name="Google Shape;1781;p85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2" name="Google Shape;1782;p85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채팅 - 초대화면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Google Shape;1787;p86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86"/>
          <p:cNvSpPr/>
          <p:nvPr/>
        </p:nvSpPr>
        <p:spPr>
          <a:xfrm>
            <a:off x="6691950" y="1325880"/>
            <a:ext cx="2571900" cy="102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채팅 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(page 2-1)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9" name="Google Shape;1789;p86"/>
          <p:cNvSpPr/>
          <p:nvPr/>
        </p:nvSpPr>
        <p:spPr>
          <a:xfrm>
            <a:off x="2731175" y="3373675"/>
            <a:ext cx="2749100" cy="94592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채팅방 리스트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0" name="Google Shape;1790;p86"/>
          <p:cNvSpPr/>
          <p:nvPr/>
        </p:nvSpPr>
        <p:spPr>
          <a:xfrm>
            <a:off x="1038875" y="5308200"/>
            <a:ext cx="2113550" cy="94592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채팅방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1" name="Google Shape;1791;p86"/>
          <p:cNvSpPr/>
          <p:nvPr/>
        </p:nvSpPr>
        <p:spPr>
          <a:xfrm>
            <a:off x="6034575" y="5308200"/>
            <a:ext cx="2460850" cy="94592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+"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버튼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92" name="Google Shape;1792;p86"/>
          <p:cNvCxnSpPr>
            <a:stCxn id="1789" idx="2"/>
            <a:endCxn id="1790" idx="0"/>
          </p:cNvCxnSpPr>
          <p:nvPr/>
        </p:nvCxnSpPr>
        <p:spPr>
          <a:xfrm rot="5400000">
            <a:off x="2606475" y="3808850"/>
            <a:ext cx="988500" cy="20100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793" name="Google Shape;1793;p86"/>
          <p:cNvCxnSpPr>
            <a:stCxn id="1789" idx="2"/>
            <a:endCxn id="1791" idx="0"/>
          </p:cNvCxnSpPr>
          <p:nvPr/>
        </p:nvCxnSpPr>
        <p:spPr>
          <a:xfrm rot="-5400000" flipH="1">
            <a:off x="5191125" y="3234200"/>
            <a:ext cx="988500" cy="31593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94" name="Google Shape;1794;p86"/>
          <p:cNvSpPr/>
          <p:nvPr/>
        </p:nvSpPr>
        <p:spPr>
          <a:xfrm>
            <a:off x="1053650" y="7015000"/>
            <a:ext cx="2113500" cy="7302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기존 채팅방 화면 지우기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95" name="Google Shape;1795;p86"/>
          <p:cNvCxnSpPr>
            <a:stCxn id="1790" idx="2"/>
            <a:endCxn id="1794" idx="0"/>
          </p:cNvCxnSpPr>
          <p:nvPr/>
        </p:nvCxnSpPr>
        <p:spPr>
          <a:xfrm>
            <a:off x="2095650" y="6254125"/>
            <a:ext cx="14700" cy="7608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96" name="Google Shape;1796;p86"/>
          <p:cNvSpPr/>
          <p:nvPr/>
        </p:nvSpPr>
        <p:spPr>
          <a:xfrm>
            <a:off x="950150" y="8315800"/>
            <a:ext cx="2320500" cy="7302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새로운 채팅방 화면 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97" name="Google Shape;1797;p86"/>
          <p:cNvCxnSpPr>
            <a:stCxn id="1794" idx="2"/>
            <a:endCxn id="1796" idx="0"/>
          </p:cNvCxnSpPr>
          <p:nvPr/>
        </p:nvCxnSpPr>
        <p:spPr>
          <a:xfrm>
            <a:off x="2110400" y="7745200"/>
            <a:ext cx="0" cy="5706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98" name="Google Shape;1798;p86"/>
          <p:cNvSpPr/>
          <p:nvPr/>
        </p:nvSpPr>
        <p:spPr>
          <a:xfrm>
            <a:off x="6034575" y="6867200"/>
            <a:ext cx="2460900" cy="102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채팅방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생성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화면으로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이동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(page 2-2)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99" name="Google Shape;1799;p86"/>
          <p:cNvCxnSpPr>
            <a:stCxn id="1791" idx="2"/>
            <a:endCxn id="1798" idx="0"/>
          </p:cNvCxnSpPr>
          <p:nvPr/>
        </p:nvCxnSpPr>
        <p:spPr>
          <a:xfrm>
            <a:off x="7265000" y="6254125"/>
            <a:ext cx="0" cy="613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800" name="Google Shape;1800;p86"/>
          <p:cNvGrpSpPr/>
          <p:nvPr/>
        </p:nvGrpSpPr>
        <p:grpSpPr>
          <a:xfrm>
            <a:off x="10664356" y="3373675"/>
            <a:ext cx="2395728" cy="5814882"/>
            <a:chOff x="11883556" y="4897675"/>
            <a:chExt cx="2395728" cy="5814882"/>
          </a:xfrm>
        </p:grpSpPr>
        <p:sp>
          <p:nvSpPr>
            <p:cNvPr id="1801" name="Google Shape;1801;p86"/>
            <p:cNvSpPr/>
            <p:nvPr/>
          </p:nvSpPr>
          <p:spPr>
            <a:xfrm>
              <a:off x="11884220" y="4897675"/>
              <a:ext cx="2394400" cy="941832"/>
            </a:xfrm>
            <a:prstGeom prst="flowChartProcess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채팅방 화면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02" name="Google Shape;1802;p86"/>
            <p:cNvSpPr/>
            <p:nvPr/>
          </p:nvSpPr>
          <p:spPr>
            <a:xfrm>
              <a:off x="11883556" y="6731775"/>
              <a:ext cx="2395728" cy="941832"/>
            </a:xfrm>
            <a:prstGeom prst="flowChartProcess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채팅메세지 입력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03" name="Google Shape;1803;p86"/>
            <p:cNvSpPr/>
            <p:nvPr/>
          </p:nvSpPr>
          <p:spPr>
            <a:xfrm>
              <a:off x="12396970" y="8246725"/>
              <a:ext cx="1368900" cy="941832"/>
            </a:xfrm>
            <a:prstGeom prst="flowChartProcess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Enter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04" name="Google Shape;1804;p86"/>
            <p:cNvSpPr/>
            <p:nvPr/>
          </p:nvSpPr>
          <p:spPr>
            <a:xfrm>
              <a:off x="11883556" y="9770725"/>
              <a:ext cx="2395728" cy="941832"/>
            </a:xfrm>
            <a:prstGeom prst="flowChartProcess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채팅메세지 출력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1805" name="Google Shape;1805;p86"/>
          <p:cNvCxnSpPr>
            <a:stCxn id="1788" idx="2"/>
            <a:endCxn id="1789" idx="0"/>
          </p:cNvCxnSpPr>
          <p:nvPr/>
        </p:nvCxnSpPr>
        <p:spPr>
          <a:xfrm rot="5400000">
            <a:off x="5531400" y="927180"/>
            <a:ext cx="1020900" cy="3872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06" name="Google Shape;1806;p86"/>
          <p:cNvCxnSpPr>
            <a:stCxn id="1788" idx="2"/>
            <a:endCxn id="1801" idx="0"/>
          </p:cNvCxnSpPr>
          <p:nvPr/>
        </p:nvCxnSpPr>
        <p:spPr>
          <a:xfrm rot="-5400000" flipH="1">
            <a:off x="9409650" y="921030"/>
            <a:ext cx="1020900" cy="3884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07" name="Google Shape;1807;p86"/>
          <p:cNvCxnSpPr>
            <a:endCxn id="1802" idx="0"/>
          </p:cNvCxnSpPr>
          <p:nvPr/>
        </p:nvCxnSpPr>
        <p:spPr>
          <a:xfrm>
            <a:off x="11862220" y="4319475"/>
            <a:ext cx="0" cy="888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08" name="Google Shape;1808;p86"/>
          <p:cNvCxnSpPr>
            <a:stCxn id="1802" idx="2"/>
            <a:endCxn id="1803" idx="0"/>
          </p:cNvCxnSpPr>
          <p:nvPr/>
        </p:nvCxnSpPr>
        <p:spPr>
          <a:xfrm>
            <a:off x="11862220" y="6149607"/>
            <a:ext cx="0" cy="5730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09" name="Google Shape;1809;p86"/>
          <p:cNvCxnSpPr>
            <a:stCxn id="1803" idx="2"/>
            <a:endCxn id="1804" idx="0"/>
          </p:cNvCxnSpPr>
          <p:nvPr/>
        </p:nvCxnSpPr>
        <p:spPr>
          <a:xfrm>
            <a:off x="11862220" y="7664557"/>
            <a:ext cx="0" cy="582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810" name="Google Shape;1810;p86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811" name="Google Shape;1811;p86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12" name="Google Shape;1812;p86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3" name="Google Shape;1813;p86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채팅 - 채팅리스트 / 채팅방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Google Shape;1818;p87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87"/>
          <p:cNvSpPr/>
          <p:nvPr/>
        </p:nvSpPr>
        <p:spPr>
          <a:xfrm>
            <a:off x="8183325" y="1325880"/>
            <a:ext cx="2571900" cy="102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채팅 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(page 2-1)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0" name="Google Shape;1820;p87"/>
          <p:cNvSpPr/>
          <p:nvPr/>
        </p:nvSpPr>
        <p:spPr>
          <a:xfrm>
            <a:off x="8272075" y="2913125"/>
            <a:ext cx="2394400" cy="85725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AI 요약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21" name="Google Shape;1821;p87"/>
          <p:cNvCxnSpPr>
            <a:stCxn id="1819" idx="2"/>
            <a:endCxn id="1820" idx="0"/>
          </p:cNvCxnSpPr>
          <p:nvPr/>
        </p:nvCxnSpPr>
        <p:spPr>
          <a:xfrm rot="-5400000" flipH="1">
            <a:off x="9189375" y="2632680"/>
            <a:ext cx="560400" cy="600"/>
          </a:xfrm>
          <a:prstGeom prst="curvedConnector3">
            <a:avLst>
              <a:gd name="adj1" fmla="val 4999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22" name="Google Shape;1822;p87"/>
          <p:cNvSpPr/>
          <p:nvPr/>
        </p:nvSpPr>
        <p:spPr>
          <a:xfrm>
            <a:off x="1908688" y="4823425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24시간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채팅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내용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요약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3" name="Google Shape;1823;p87"/>
          <p:cNvSpPr/>
          <p:nvPr/>
        </p:nvSpPr>
        <p:spPr>
          <a:xfrm>
            <a:off x="11776876" y="4810950"/>
            <a:ext cx="2395800" cy="8595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기간 지정 채팅 내용 요약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24" name="Google Shape;1824;p87"/>
          <p:cNvCxnSpPr>
            <a:stCxn id="1820" idx="2"/>
            <a:endCxn id="1822" idx="0"/>
          </p:cNvCxnSpPr>
          <p:nvPr/>
        </p:nvCxnSpPr>
        <p:spPr>
          <a:xfrm rot="5400000">
            <a:off x="5761425" y="1115525"/>
            <a:ext cx="1053000" cy="63627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25" name="Google Shape;1825;p87"/>
          <p:cNvCxnSpPr>
            <a:stCxn id="1820" idx="2"/>
            <a:endCxn id="1823" idx="0"/>
          </p:cNvCxnSpPr>
          <p:nvPr/>
        </p:nvCxnSpPr>
        <p:spPr>
          <a:xfrm rot="-5400000" flipH="1">
            <a:off x="10701675" y="2537975"/>
            <a:ext cx="1040700" cy="35055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26" name="Google Shape;1826;p87"/>
          <p:cNvSpPr/>
          <p:nvPr/>
        </p:nvSpPr>
        <p:spPr>
          <a:xfrm>
            <a:off x="1908688" y="7682275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24시간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채팅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내용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요약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프로세스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7" name="Google Shape;1827;p87"/>
          <p:cNvSpPr/>
          <p:nvPr/>
        </p:nvSpPr>
        <p:spPr>
          <a:xfrm>
            <a:off x="1908688" y="9093325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24시간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채팅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내용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요약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28" name="Google Shape;1828;p87"/>
          <p:cNvCxnSpPr>
            <a:stCxn id="1822" idx="2"/>
            <a:endCxn id="1826" idx="0"/>
          </p:cNvCxnSpPr>
          <p:nvPr/>
        </p:nvCxnSpPr>
        <p:spPr>
          <a:xfrm>
            <a:off x="3106552" y="5682961"/>
            <a:ext cx="0" cy="1999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29" name="Google Shape;1829;p87"/>
          <p:cNvCxnSpPr>
            <a:endCxn id="1827" idx="0"/>
          </p:cNvCxnSpPr>
          <p:nvPr/>
        </p:nvCxnSpPr>
        <p:spPr>
          <a:xfrm>
            <a:off x="3106552" y="8558725"/>
            <a:ext cx="0" cy="5346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30" name="Google Shape;1830;p87"/>
          <p:cNvSpPr/>
          <p:nvPr/>
        </p:nvSpPr>
        <p:spPr>
          <a:xfrm>
            <a:off x="1908688" y="6271225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오늘 하루 요약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31" name="Google Shape;1831;p87"/>
          <p:cNvCxnSpPr>
            <a:stCxn id="1822" idx="2"/>
            <a:endCxn id="1830" idx="0"/>
          </p:cNvCxnSpPr>
          <p:nvPr/>
        </p:nvCxnSpPr>
        <p:spPr>
          <a:xfrm>
            <a:off x="3106552" y="5682961"/>
            <a:ext cx="0" cy="588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32" name="Google Shape;1832;p87"/>
          <p:cNvSpPr/>
          <p:nvPr/>
        </p:nvSpPr>
        <p:spPr>
          <a:xfrm>
            <a:off x="9664388" y="6271225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(캘린더)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시작일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3" name="Google Shape;1833;p87"/>
          <p:cNvSpPr/>
          <p:nvPr/>
        </p:nvSpPr>
        <p:spPr>
          <a:xfrm>
            <a:off x="13944288" y="6271225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(캘린더)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종료일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34" name="Google Shape;1834;p87"/>
          <p:cNvCxnSpPr>
            <a:stCxn id="1823" idx="2"/>
            <a:endCxn id="1832" idx="0"/>
          </p:cNvCxnSpPr>
          <p:nvPr/>
        </p:nvCxnSpPr>
        <p:spPr>
          <a:xfrm rot="5400000">
            <a:off x="11618026" y="4914600"/>
            <a:ext cx="600900" cy="2112600"/>
          </a:xfrm>
          <a:prstGeom prst="bentConnector3">
            <a:avLst>
              <a:gd name="adj1" fmla="val 4999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35" name="Google Shape;1835;p87"/>
          <p:cNvCxnSpPr/>
          <p:nvPr/>
        </p:nvCxnSpPr>
        <p:spPr>
          <a:xfrm rot="-5400000" flipH="1">
            <a:off x="13730635" y="4910382"/>
            <a:ext cx="600900" cy="2112600"/>
          </a:xfrm>
          <a:prstGeom prst="bentConnector3">
            <a:avLst>
              <a:gd name="adj1" fmla="val 4999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36" name="Google Shape;1836;p87"/>
          <p:cNvSpPr/>
          <p:nvPr/>
        </p:nvSpPr>
        <p:spPr>
          <a:xfrm>
            <a:off x="11776900" y="7682275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요약하기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7" name="Google Shape;1837;p87"/>
          <p:cNvSpPr/>
          <p:nvPr/>
        </p:nvSpPr>
        <p:spPr>
          <a:xfrm>
            <a:off x="11776900" y="9093325"/>
            <a:ext cx="2395728" cy="859536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지정 기간 채팅 내용 요약 출력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38" name="Google Shape;1838;p87"/>
          <p:cNvCxnSpPr>
            <a:stCxn id="1836" idx="2"/>
            <a:endCxn id="1837" idx="0"/>
          </p:cNvCxnSpPr>
          <p:nvPr/>
        </p:nvCxnSpPr>
        <p:spPr>
          <a:xfrm>
            <a:off x="12974764" y="8541811"/>
            <a:ext cx="0" cy="551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39" name="Google Shape;1839;p87"/>
          <p:cNvCxnSpPr>
            <a:stCxn id="1832" idx="2"/>
            <a:endCxn id="1836" idx="0"/>
          </p:cNvCxnSpPr>
          <p:nvPr/>
        </p:nvCxnSpPr>
        <p:spPr>
          <a:xfrm rot="-5400000" flipH="1">
            <a:off x="11642852" y="6350161"/>
            <a:ext cx="551400" cy="21126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40" name="Google Shape;1840;p87"/>
          <p:cNvCxnSpPr>
            <a:stCxn id="1833" idx="2"/>
            <a:endCxn id="1836" idx="0"/>
          </p:cNvCxnSpPr>
          <p:nvPr/>
        </p:nvCxnSpPr>
        <p:spPr>
          <a:xfrm rot="5400000">
            <a:off x="13782702" y="6322711"/>
            <a:ext cx="551400" cy="21675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841" name="Google Shape;1841;p87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842" name="Google Shape;1842;p87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43" name="Google Shape;1843;p87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4" name="Google Shape;1844;p87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채팅 - AI 요약 화면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" name="Google Shape;1849;p88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88"/>
          <p:cNvSpPr/>
          <p:nvPr/>
        </p:nvSpPr>
        <p:spPr>
          <a:xfrm>
            <a:off x="7769400" y="1935480"/>
            <a:ext cx="2749200" cy="102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채팅방 생성화면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(page 2-2)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1" name="Google Shape;1851;p88"/>
          <p:cNvSpPr/>
          <p:nvPr/>
        </p:nvSpPr>
        <p:spPr>
          <a:xfrm>
            <a:off x="3808625" y="3983275"/>
            <a:ext cx="2749100" cy="94592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채팅방 이름 기입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52" name="Google Shape;1852;p88"/>
          <p:cNvCxnSpPr>
            <a:stCxn id="1850" idx="2"/>
            <a:endCxn id="1851" idx="0"/>
          </p:cNvCxnSpPr>
          <p:nvPr/>
        </p:nvCxnSpPr>
        <p:spPr>
          <a:xfrm rot="5400000">
            <a:off x="6653100" y="1492380"/>
            <a:ext cx="1020900" cy="396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55" name="Google Shape;1855;p88"/>
          <p:cNvSpPr/>
          <p:nvPr/>
        </p:nvSpPr>
        <p:spPr>
          <a:xfrm>
            <a:off x="7769450" y="3983275"/>
            <a:ext cx="2749100" cy="94592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연관 프로젝트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56" name="Google Shape;1856;p88"/>
          <p:cNvCxnSpPr>
            <a:stCxn id="1850" idx="2"/>
            <a:endCxn id="1855" idx="0"/>
          </p:cNvCxnSpPr>
          <p:nvPr/>
        </p:nvCxnSpPr>
        <p:spPr>
          <a:xfrm>
            <a:off x="9144000" y="2962380"/>
            <a:ext cx="0" cy="10209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58" name="Google Shape;1858;p88"/>
          <p:cNvSpPr/>
          <p:nvPr/>
        </p:nvSpPr>
        <p:spPr>
          <a:xfrm>
            <a:off x="7769450" y="5490350"/>
            <a:ext cx="2749100" cy="94592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Dropdown List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중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61" name="Google Shape;1861;p88"/>
          <p:cNvCxnSpPr>
            <a:stCxn id="1855" idx="2"/>
            <a:endCxn id="1858" idx="0"/>
          </p:cNvCxnSpPr>
          <p:nvPr/>
        </p:nvCxnSpPr>
        <p:spPr>
          <a:xfrm>
            <a:off x="9144000" y="4929200"/>
            <a:ext cx="0" cy="561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869" name="Google Shape;1869;p88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870" name="Google Shape;1870;p88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71" name="Google Shape;1871;p88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2" name="Google Shape;1872;p88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채팅방 생성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" name="Google Shape;1877;p89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89"/>
          <p:cNvSpPr/>
          <p:nvPr/>
        </p:nvSpPr>
        <p:spPr>
          <a:xfrm>
            <a:off x="7086975" y="1325880"/>
            <a:ext cx="3309600" cy="1024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업무 리스트 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(page 3-1)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879" name="Google Shape;1879;p89"/>
          <p:cNvGrpSpPr/>
          <p:nvPr/>
        </p:nvGrpSpPr>
        <p:grpSpPr>
          <a:xfrm>
            <a:off x="2067771" y="3064323"/>
            <a:ext cx="1722365" cy="1383764"/>
            <a:chOff x="12300305" y="5235805"/>
            <a:chExt cx="3552000" cy="1522292"/>
          </a:xfrm>
        </p:grpSpPr>
        <p:sp>
          <p:nvSpPr>
            <p:cNvPr id="1880" name="Google Shape;1880;p89"/>
            <p:cNvSpPr/>
            <p:nvPr/>
          </p:nvSpPr>
          <p:spPr>
            <a:xfrm>
              <a:off x="12400586" y="5235805"/>
              <a:ext cx="3319018" cy="1522292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81" name="Google Shape;1881;p89"/>
            <p:cNvSpPr txBox="1"/>
            <p:nvPr/>
          </p:nvSpPr>
          <p:spPr>
            <a:xfrm>
              <a:off x="12300305" y="5445048"/>
              <a:ext cx="3552000" cy="11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보여줄 사원이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5명 이상인가?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882" name="Google Shape;1882;p89"/>
          <p:cNvSpPr/>
          <p:nvPr/>
        </p:nvSpPr>
        <p:spPr>
          <a:xfrm>
            <a:off x="4820196" y="3110950"/>
            <a:ext cx="2943000" cy="84125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담당업무/요청업무 클릭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3" name="Google Shape;1883;p89"/>
          <p:cNvSpPr/>
          <p:nvPr/>
        </p:nvSpPr>
        <p:spPr>
          <a:xfrm>
            <a:off x="9010871" y="3110941"/>
            <a:ext cx="2529975" cy="84125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드래그로 업무를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다른 상태 항목으로 이동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4" name="Google Shape;1884;p89"/>
          <p:cNvSpPr/>
          <p:nvPr/>
        </p:nvSpPr>
        <p:spPr>
          <a:xfrm>
            <a:off x="15183284" y="3110942"/>
            <a:ext cx="2676075" cy="841248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Nanum Gothic"/>
                <a:ea typeface="Nanum Gothic"/>
                <a:cs typeface="Nanum Gothic"/>
                <a:sym typeface="Nanum Gothic"/>
              </a:rPr>
              <a:t>업무 등록</a:t>
            </a:r>
            <a:r>
              <a:rPr lang="en-US" sz="18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dirty="0" err="1"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sz="18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5" name="Google Shape;1885;p89"/>
          <p:cNvSpPr/>
          <p:nvPr/>
        </p:nvSpPr>
        <p:spPr>
          <a:xfrm>
            <a:off x="12262946" y="3110942"/>
            <a:ext cx="1950975" cy="841248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Nanum Gothic"/>
                <a:ea typeface="Nanum Gothic"/>
                <a:cs typeface="Nanum Gothic"/>
                <a:sym typeface="Nanum Gothic"/>
              </a:rPr>
              <a:t>해당 업무</a:t>
            </a:r>
            <a:r>
              <a:rPr lang="en-US" sz="18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dirty="0" err="1"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sz="18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6" name="Google Shape;1886;p89"/>
          <p:cNvSpPr/>
          <p:nvPr/>
        </p:nvSpPr>
        <p:spPr>
          <a:xfrm>
            <a:off x="82296" y="5047975"/>
            <a:ext cx="2943000" cy="841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사원 이미지 → (+n) 표기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클릭 시, 리스트 화면 출력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7" name="Google Shape;1887;p89"/>
          <p:cNvSpPr/>
          <p:nvPr/>
        </p:nvSpPr>
        <p:spPr>
          <a:xfrm>
            <a:off x="3223771" y="5047975"/>
            <a:ext cx="1437550" cy="84122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사원 이미지 나열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8" name="Google Shape;1888;p89"/>
          <p:cNvSpPr/>
          <p:nvPr/>
        </p:nvSpPr>
        <p:spPr>
          <a:xfrm>
            <a:off x="1468321" y="6470925"/>
            <a:ext cx="3193000" cy="152895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팀원(자신만), 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팀장(자신+팀원), 부서장(자신+팀장)의 이미지만 보여줌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9" name="Google Shape;1889;p89"/>
          <p:cNvSpPr/>
          <p:nvPr/>
        </p:nvSpPr>
        <p:spPr>
          <a:xfrm>
            <a:off x="1468321" y="8509100"/>
            <a:ext cx="3192900" cy="10869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Nanum Gothic"/>
                <a:ea typeface="Nanum Gothic"/>
                <a:cs typeface="Nanum Gothic"/>
                <a:sym typeface="Nanum Gothic"/>
              </a:rPr>
              <a:t>클릭한</a:t>
            </a:r>
            <a:r>
              <a:rPr lang="en-US" sz="18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dirty="0" err="1">
                <a:latin typeface="Nanum Gothic"/>
                <a:ea typeface="Nanum Gothic"/>
                <a:cs typeface="Nanum Gothic"/>
                <a:sym typeface="Nanum Gothic"/>
              </a:rPr>
              <a:t>사원의</a:t>
            </a:r>
            <a:r>
              <a:rPr lang="en-US" sz="18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dirty="0" err="1">
                <a:latin typeface="Nanum Gothic"/>
                <a:ea typeface="Nanum Gothic"/>
                <a:cs typeface="Nanum Gothic"/>
                <a:sym typeface="Nanum Gothic"/>
              </a:rPr>
              <a:t>업무</a:t>
            </a:r>
            <a:r>
              <a:rPr lang="en-US" sz="18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dirty="0" err="1">
                <a:latin typeface="Nanum Gothic"/>
                <a:ea typeface="Nanum Gothic"/>
                <a:cs typeface="Nanum Gothic"/>
                <a:sym typeface="Nanum Gothic"/>
              </a:rPr>
              <a:t>리스트</a:t>
            </a:r>
            <a:r>
              <a:rPr lang="en-US" sz="18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Nanum Gothic"/>
                <a:ea typeface="Nanum Gothic"/>
                <a:cs typeface="Nanum Gothic"/>
                <a:sym typeface="Nanum Gothic"/>
              </a:rPr>
              <a:t>화면</a:t>
            </a:r>
            <a:r>
              <a:rPr lang="en-US" sz="18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dirty="0" err="1"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18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Nanum Gothic"/>
                <a:ea typeface="Nanum Gothic"/>
                <a:cs typeface="Nanum Gothic"/>
                <a:sym typeface="Nanum Gothic"/>
              </a:rPr>
              <a:t>(page 3-1)</a:t>
            </a:r>
            <a:endParaRPr sz="18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90" name="Google Shape;1890;p89"/>
          <p:cNvCxnSpPr>
            <a:stCxn id="1880" idx="2"/>
            <a:endCxn id="1886" idx="0"/>
          </p:cNvCxnSpPr>
          <p:nvPr/>
        </p:nvCxnSpPr>
        <p:spPr>
          <a:xfrm rot="5400000">
            <a:off x="1937394" y="4064387"/>
            <a:ext cx="600000" cy="1367400"/>
          </a:xfrm>
          <a:prstGeom prst="bentConnector3">
            <a:avLst>
              <a:gd name="adj1" fmla="val 49991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91" name="Google Shape;1891;p89"/>
          <p:cNvCxnSpPr>
            <a:stCxn id="1880" idx="2"/>
            <a:endCxn id="1887" idx="0"/>
          </p:cNvCxnSpPr>
          <p:nvPr/>
        </p:nvCxnSpPr>
        <p:spPr>
          <a:xfrm rot="-5400000" flipH="1">
            <a:off x="3131844" y="4237337"/>
            <a:ext cx="600000" cy="1021500"/>
          </a:xfrm>
          <a:prstGeom prst="bentConnector3">
            <a:avLst>
              <a:gd name="adj1" fmla="val 49991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92" name="Google Shape;1892;p89"/>
          <p:cNvCxnSpPr>
            <a:stCxn id="1886" idx="2"/>
            <a:endCxn id="1888" idx="0"/>
          </p:cNvCxnSpPr>
          <p:nvPr/>
        </p:nvCxnSpPr>
        <p:spPr>
          <a:xfrm rot="-5400000" flipH="1">
            <a:off x="2018496" y="5424475"/>
            <a:ext cx="581700" cy="15111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93" name="Google Shape;1893;p89"/>
          <p:cNvCxnSpPr>
            <a:stCxn id="1887" idx="2"/>
            <a:endCxn id="1888" idx="0"/>
          </p:cNvCxnSpPr>
          <p:nvPr/>
        </p:nvCxnSpPr>
        <p:spPr>
          <a:xfrm rot="5400000">
            <a:off x="3212796" y="5741150"/>
            <a:ext cx="581700" cy="8778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94" name="Google Shape;1894;p89"/>
          <p:cNvCxnSpPr>
            <a:stCxn id="1888" idx="2"/>
            <a:endCxn id="1889" idx="0"/>
          </p:cNvCxnSpPr>
          <p:nvPr/>
        </p:nvCxnSpPr>
        <p:spPr>
          <a:xfrm>
            <a:off x="3064821" y="7999875"/>
            <a:ext cx="0" cy="509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95" name="Google Shape;1895;p89"/>
          <p:cNvSpPr/>
          <p:nvPr/>
        </p:nvSpPr>
        <p:spPr>
          <a:xfrm>
            <a:off x="4820196" y="4819375"/>
            <a:ext cx="2943000" cy="10881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항목 반전,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해당하는 리스트 화면 출력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(page 3-1)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6" name="Google Shape;1896;p89"/>
          <p:cNvSpPr/>
          <p:nvPr/>
        </p:nvSpPr>
        <p:spPr>
          <a:xfrm>
            <a:off x="9010871" y="4819375"/>
            <a:ext cx="2529975" cy="84125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완료 상태로 이동 시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7" name="Google Shape;1897;p89"/>
          <p:cNvSpPr/>
          <p:nvPr/>
        </p:nvSpPr>
        <p:spPr>
          <a:xfrm>
            <a:off x="8135721" y="8509100"/>
            <a:ext cx="1609200" cy="1755600"/>
          </a:xfrm>
          <a:prstGeom prst="diamond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8" name="Google Shape;1898;p89"/>
          <p:cNvSpPr/>
          <p:nvPr/>
        </p:nvSpPr>
        <p:spPr>
          <a:xfrm>
            <a:off x="12262946" y="4819375"/>
            <a:ext cx="1947600" cy="1024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업무 상세 화면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(page 3-3)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899" name="Google Shape;1899;p89"/>
          <p:cNvGrpSpPr/>
          <p:nvPr/>
        </p:nvGrpSpPr>
        <p:grpSpPr>
          <a:xfrm>
            <a:off x="15716654" y="4641941"/>
            <a:ext cx="1609240" cy="1600312"/>
            <a:chOff x="12790178" y="5235805"/>
            <a:chExt cx="2761222" cy="1148659"/>
          </a:xfrm>
        </p:grpSpPr>
        <p:sp>
          <p:nvSpPr>
            <p:cNvPr id="1900" name="Google Shape;1900;p89"/>
            <p:cNvSpPr/>
            <p:nvPr/>
          </p:nvSpPr>
          <p:spPr>
            <a:xfrm>
              <a:off x="12790178" y="5235805"/>
              <a:ext cx="2749191" cy="1148659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01" name="Google Shape;1901;p89"/>
            <p:cNvSpPr txBox="1"/>
            <p:nvPr/>
          </p:nvSpPr>
          <p:spPr>
            <a:xfrm>
              <a:off x="12802200" y="5596468"/>
              <a:ext cx="2749200" cy="4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팀원 직급인가?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902" name="Google Shape;1902;p89"/>
          <p:cNvSpPr/>
          <p:nvPr/>
        </p:nvSpPr>
        <p:spPr>
          <a:xfrm>
            <a:off x="10777696" y="8509100"/>
            <a:ext cx="1437550" cy="108812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완료 프로세스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3" name="Google Shape;1903;p89"/>
          <p:cNvSpPr/>
          <p:nvPr/>
        </p:nvSpPr>
        <p:spPr>
          <a:xfrm>
            <a:off x="14306771" y="6845650"/>
            <a:ext cx="2015150" cy="1088125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“팀원은 등록할 수 없습니다”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04" name="Google Shape;1904;p89"/>
          <p:cNvGrpSpPr/>
          <p:nvPr/>
        </p:nvGrpSpPr>
        <p:grpSpPr>
          <a:xfrm>
            <a:off x="9471319" y="6083965"/>
            <a:ext cx="1609240" cy="1528980"/>
            <a:chOff x="12790178" y="5235805"/>
            <a:chExt cx="2761222" cy="1148659"/>
          </a:xfrm>
        </p:grpSpPr>
        <p:sp>
          <p:nvSpPr>
            <p:cNvPr id="1905" name="Google Shape;1905;p89"/>
            <p:cNvSpPr/>
            <p:nvPr/>
          </p:nvSpPr>
          <p:spPr>
            <a:xfrm>
              <a:off x="12790178" y="5235805"/>
              <a:ext cx="2749191" cy="1148659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06" name="Google Shape;1906;p89"/>
            <p:cNvSpPr txBox="1"/>
            <p:nvPr/>
          </p:nvSpPr>
          <p:spPr>
            <a:xfrm>
              <a:off x="12802200" y="5596468"/>
              <a:ext cx="2749200" cy="4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팀원 직급인가?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907" name="Google Shape;1907;p89"/>
          <p:cNvSpPr/>
          <p:nvPr/>
        </p:nvSpPr>
        <p:spPr>
          <a:xfrm>
            <a:off x="16497796" y="6857675"/>
            <a:ext cx="1722300" cy="10641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업무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등록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화면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(page 3-2)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08" name="Google Shape;1908;p89"/>
          <p:cNvCxnSpPr>
            <a:stCxn id="1882" idx="2"/>
            <a:endCxn id="1895" idx="0"/>
          </p:cNvCxnSpPr>
          <p:nvPr/>
        </p:nvCxnSpPr>
        <p:spPr>
          <a:xfrm>
            <a:off x="6291696" y="3952200"/>
            <a:ext cx="0" cy="867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09" name="Google Shape;1909;p89"/>
          <p:cNvCxnSpPr>
            <a:stCxn id="1883" idx="2"/>
            <a:endCxn id="1896" idx="0"/>
          </p:cNvCxnSpPr>
          <p:nvPr/>
        </p:nvCxnSpPr>
        <p:spPr>
          <a:xfrm>
            <a:off x="10275859" y="3952191"/>
            <a:ext cx="0" cy="867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0" name="Google Shape;1910;p89"/>
          <p:cNvCxnSpPr>
            <a:stCxn id="1896" idx="2"/>
            <a:endCxn id="1905" idx="0"/>
          </p:cNvCxnSpPr>
          <p:nvPr/>
        </p:nvCxnSpPr>
        <p:spPr>
          <a:xfrm flipH="1">
            <a:off x="10272559" y="5660625"/>
            <a:ext cx="3300" cy="423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1" name="Google Shape;1911;p89"/>
          <p:cNvCxnSpPr>
            <a:stCxn id="1905" idx="2"/>
            <a:endCxn id="1897" idx="0"/>
          </p:cNvCxnSpPr>
          <p:nvPr/>
        </p:nvCxnSpPr>
        <p:spPr>
          <a:xfrm rot="5400000">
            <a:off x="9158384" y="7394995"/>
            <a:ext cx="896100" cy="13320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2" name="Google Shape;1912;p89"/>
          <p:cNvCxnSpPr>
            <a:stCxn id="1905" idx="2"/>
            <a:endCxn id="1902" idx="0"/>
          </p:cNvCxnSpPr>
          <p:nvPr/>
        </p:nvCxnSpPr>
        <p:spPr>
          <a:xfrm rot="-5400000" flipH="1">
            <a:off x="10436384" y="7448995"/>
            <a:ext cx="896100" cy="12240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3" name="Google Shape;1913;p89"/>
          <p:cNvCxnSpPr>
            <a:stCxn id="1885" idx="2"/>
            <a:endCxn id="1898" idx="0"/>
          </p:cNvCxnSpPr>
          <p:nvPr/>
        </p:nvCxnSpPr>
        <p:spPr>
          <a:xfrm flipH="1">
            <a:off x="13236634" y="3952190"/>
            <a:ext cx="1800" cy="867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4" name="Google Shape;1914;p89"/>
          <p:cNvCxnSpPr>
            <a:stCxn id="1884" idx="2"/>
            <a:endCxn id="1900" idx="0"/>
          </p:cNvCxnSpPr>
          <p:nvPr/>
        </p:nvCxnSpPr>
        <p:spPr>
          <a:xfrm flipH="1">
            <a:off x="16517721" y="3952190"/>
            <a:ext cx="3600" cy="6897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5" name="Google Shape;1915;p89"/>
          <p:cNvCxnSpPr>
            <a:stCxn id="1900" idx="2"/>
            <a:endCxn id="1903" idx="0"/>
          </p:cNvCxnSpPr>
          <p:nvPr/>
        </p:nvCxnSpPr>
        <p:spPr>
          <a:xfrm rot="5400000">
            <a:off x="15614468" y="5942253"/>
            <a:ext cx="603300" cy="1203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6" name="Google Shape;1916;p89"/>
          <p:cNvCxnSpPr>
            <a:stCxn id="1900" idx="2"/>
            <a:endCxn id="1907" idx="0"/>
          </p:cNvCxnSpPr>
          <p:nvPr/>
        </p:nvCxnSpPr>
        <p:spPr>
          <a:xfrm rot="-5400000" flipH="1">
            <a:off x="16630718" y="6129303"/>
            <a:ext cx="615300" cy="8412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7" name="Google Shape;1917;p89"/>
          <p:cNvCxnSpPr>
            <a:stCxn id="1878" idx="2"/>
            <a:endCxn id="1880" idx="0"/>
          </p:cNvCxnSpPr>
          <p:nvPr/>
        </p:nvCxnSpPr>
        <p:spPr>
          <a:xfrm rot="5400000">
            <a:off x="5474325" y="-203070"/>
            <a:ext cx="714300" cy="5820600"/>
          </a:xfrm>
          <a:prstGeom prst="bentConnector3">
            <a:avLst>
              <a:gd name="adj1" fmla="val 5295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8" name="Google Shape;1918;p89"/>
          <p:cNvCxnSpPr>
            <a:stCxn id="1878" idx="2"/>
            <a:endCxn id="1882" idx="0"/>
          </p:cNvCxnSpPr>
          <p:nvPr/>
        </p:nvCxnSpPr>
        <p:spPr>
          <a:xfrm rot="5400000">
            <a:off x="7136325" y="1505430"/>
            <a:ext cx="760800" cy="24501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19" name="Google Shape;1919;p89"/>
          <p:cNvCxnSpPr>
            <a:stCxn id="1878" idx="2"/>
            <a:endCxn id="1883" idx="0"/>
          </p:cNvCxnSpPr>
          <p:nvPr/>
        </p:nvCxnSpPr>
        <p:spPr>
          <a:xfrm rot="-5400000" flipH="1">
            <a:off x="9128475" y="1963380"/>
            <a:ext cx="760800" cy="15342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20" name="Google Shape;1920;p89"/>
          <p:cNvCxnSpPr>
            <a:stCxn id="1878" idx="2"/>
            <a:endCxn id="1885" idx="0"/>
          </p:cNvCxnSpPr>
          <p:nvPr/>
        </p:nvCxnSpPr>
        <p:spPr>
          <a:xfrm rot="-5400000" flipH="1">
            <a:off x="10609725" y="482130"/>
            <a:ext cx="760800" cy="44967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21" name="Google Shape;1921;p89"/>
          <p:cNvCxnSpPr>
            <a:stCxn id="1878" idx="2"/>
            <a:endCxn id="1884" idx="0"/>
          </p:cNvCxnSpPr>
          <p:nvPr/>
        </p:nvCxnSpPr>
        <p:spPr>
          <a:xfrm rot="-5400000" flipH="1">
            <a:off x="12251175" y="-1159320"/>
            <a:ext cx="760800" cy="7779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922" name="Google Shape;1922;p89"/>
          <p:cNvSpPr txBox="1"/>
          <p:nvPr/>
        </p:nvSpPr>
        <p:spPr>
          <a:xfrm>
            <a:off x="7793736" y="8866632"/>
            <a:ext cx="228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“팀원은 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업무를 완료시킬 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 없습니다”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팝업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3" name="Google Shape;1923;p89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1924" name="Google Shape;1924;p89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5" name="Google Shape;1925;p89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6" name="Google Shape;1926;p89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업무 - 업무 리스트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>
            <a:off x="266700" y="4686300"/>
            <a:ext cx="17697600" cy="1511400"/>
          </a:xfrm>
          <a:prstGeom prst="roundRect">
            <a:avLst>
              <a:gd name="adj" fmla="val 16667"/>
            </a:avLst>
          </a:prstGeom>
          <a:solidFill>
            <a:srgbClr val="EAEDFF">
              <a:alpha val="46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-3873500"/>
            <a:ext cx="18592800" cy="73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1003300" y="1435100"/>
            <a:ext cx="4953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65" name="Google Shape;165;p18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-2596025" y="971175"/>
            <a:ext cx="9826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후기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18"/>
          <p:cNvCxnSpPr/>
          <p:nvPr/>
        </p:nvCxnSpPr>
        <p:spPr>
          <a:xfrm>
            <a:off x="0" y="6628625"/>
            <a:ext cx="18296100" cy="0"/>
          </a:xfrm>
          <a:prstGeom prst="straightConnector1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18"/>
          <p:cNvSpPr txBox="1"/>
          <p:nvPr/>
        </p:nvSpPr>
        <p:spPr>
          <a:xfrm>
            <a:off x="5956300" y="5393432"/>
            <a:ext cx="22806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프로그램</a:t>
            </a:r>
            <a:r>
              <a:rPr lang="en-US" sz="24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시연</a:t>
            </a:r>
            <a:endParaRPr sz="24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69" name="Google Shape;169;p18"/>
          <p:cNvCxnSpPr/>
          <p:nvPr/>
        </p:nvCxnSpPr>
        <p:spPr>
          <a:xfrm rot="5400000" flipH="1">
            <a:off x="7736525" y="5752025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8"/>
          <p:cNvSpPr txBox="1"/>
          <p:nvPr/>
        </p:nvSpPr>
        <p:spPr>
          <a:xfrm>
            <a:off x="9449050" y="5393300"/>
            <a:ext cx="19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Q&amp;A</a:t>
            </a:r>
            <a:endParaRPr sz="24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71" name="Google Shape;171;p18"/>
          <p:cNvCxnSpPr/>
          <p:nvPr/>
        </p:nvCxnSpPr>
        <p:spPr>
          <a:xfrm rot="5400000" flipH="1">
            <a:off x="10571050" y="5760650"/>
            <a:ext cx="999600" cy="771600"/>
          </a:xfrm>
          <a:prstGeom prst="bentConnector2">
            <a:avLst/>
          </a:prstGeom>
          <a:noFill/>
          <a:ln w="76200" cap="flat" cmpd="sng">
            <a:solidFill>
              <a:srgbClr val="7B73D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1" name="Google Shape;1931;p90"/>
          <p:cNvCxnSpPr/>
          <p:nvPr/>
        </p:nvCxnSpPr>
        <p:spPr>
          <a:xfrm rot="10800000">
            <a:off x="9259320" y="2248125"/>
            <a:ext cx="6325200" cy="5093100"/>
          </a:xfrm>
          <a:prstGeom prst="bentConnector3">
            <a:avLst>
              <a:gd name="adj1" fmla="val -4113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pic>
        <p:nvPicPr>
          <p:cNvPr id="1932" name="Google Shape;1932;p90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90"/>
          <p:cNvSpPr/>
          <p:nvPr/>
        </p:nvSpPr>
        <p:spPr>
          <a:xfrm>
            <a:off x="6477375" y="1322788"/>
            <a:ext cx="2749200" cy="1024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업무 상세 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(page 3-2)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4" name="Google Shape;1934;p90"/>
          <p:cNvSpPr/>
          <p:nvPr/>
        </p:nvSpPr>
        <p:spPr>
          <a:xfrm>
            <a:off x="-5408850" y="1457600"/>
            <a:ext cx="4941600" cy="43353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arenR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업무명/상태/분류 내용 안 써도 되는지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&gt; 써야 함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arenR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진행기간/담당자 등 업무 등록 시 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기입하는 내용의 최종 프로세스가 등록 프로세스라면 표 다시 만들어야하는 거 아닌지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(업무 등록화면 &gt;&gt;&gt;&gt;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진행기간/담당자 …  &gt;&gt;&gt;&gt;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등록 클릭 &lt;- 클릭 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이 순서를 개념으로 했을 때)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&gt; 값 입력 안해도 등록 버튼 눌림 &gt; 값 입력하라는 경고창 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5" name="Google Shape;1935;p90"/>
          <p:cNvGrpSpPr/>
          <p:nvPr/>
        </p:nvGrpSpPr>
        <p:grpSpPr>
          <a:xfrm>
            <a:off x="-18428625" y="9740100"/>
            <a:ext cx="18103171" cy="6454050"/>
            <a:chOff x="136175" y="3234325"/>
            <a:chExt cx="18103171" cy="6454050"/>
          </a:xfrm>
        </p:grpSpPr>
        <p:sp>
          <p:nvSpPr>
            <p:cNvPr id="1936" name="Google Shape;1936;p90"/>
            <p:cNvSpPr/>
            <p:nvPr/>
          </p:nvSpPr>
          <p:spPr>
            <a:xfrm>
              <a:off x="883200" y="3709825"/>
              <a:ext cx="2046875" cy="8277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진행기간 input box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937" name="Google Shape;1937;p90"/>
            <p:cNvCxnSpPr>
              <a:endCxn id="1936" idx="0"/>
            </p:cNvCxnSpPr>
            <p:nvPr/>
          </p:nvCxnSpPr>
          <p:spPr>
            <a:xfrm flipH="1">
              <a:off x="1906638" y="3234325"/>
              <a:ext cx="4508400" cy="475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38" name="Google Shape;1938;p90"/>
            <p:cNvSpPr/>
            <p:nvPr/>
          </p:nvSpPr>
          <p:spPr>
            <a:xfrm>
              <a:off x="800100" y="5379925"/>
              <a:ext cx="2231700" cy="827700"/>
            </a:xfrm>
            <a:prstGeom prst="flowChartAlternateProcess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캘린더 화면 출력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()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39" name="Google Shape;1939;p90"/>
            <p:cNvSpPr/>
            <p:nvPr/>
          </p:nvSpPr>
          <p:spPr>
            <a:xfrm>
              <a:off x="740925" y="6769225"/>
              <a:ext cx="2350050" cy="8277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날짜 선택하고 완료버튼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940" name="Google Shape;1940;p90"/>
            <p:cNvCxnSpPr>
              <a:stCxn id="1936" idx="2"/>
              <a:endCxn id="1938" idx="0"/>
            </p:cNvCxnSpPr>
            <p:nvPr/>
          </p:nvCxnSpPr>
          <p:spPr>
            <a:xfrm>
              <a:off x="1906638" y="4537525"/>
              <a:ext cx="9300" cy="84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41" name="Google Shape;1941;p90"/>
            <p:cNvCxnSpPr>
              <a:stCxn id="1938" idx="2"/>
              <a:endCxn id="1939" idx="0"/>
            </p:cNvCxnSpPr>
            <p:nvPr/>
          </p:nvCxnSpPr>
          <p:spPr>
            <a:xfrm>
              <a:off x="1915950" y="6207625"/>
              <a:ext cx="0" cy="56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42" name="Google Shape;1942;p90"/>
            <p:cNvSpPr/>
            <p:nvPr/>
          </p:nvSpPr>
          <p:spPr>
            <a:xfrm>
              <a:off x="136175" y="8350675"/>
              <a:ext cx="2911700" cy="1263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input box에 해당 날짜 입력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943" name="Google Shape;1943;p90"/>
            <p:cNvCxnSpPr>
              <a:stCxn id="1939" idx="2"/>
              <a:endCxn id="1942" idx="0"/>
            </p:cNvCxnSpPr>
            <p:nvPr/>
          </p:nvCxnSpPr>
          <p:spPr>
            <a:xfrm flipH="1">
              <a:off x="1883250" y="7596925"/>
              <a:ext cx="32700" cy="75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44" name="Google Shape;1944;p90"/>
            <p:cNvSpPr/>
            <p:nvPr/>
          </p:nvSpPr>
          <p:spPr>
            <a:xfrm>
              <a:off x="3840225" y="3606350"/>
              <a:ext cx="2350050" cy="842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담당자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45" name="Google Shape;1945;p90"/>
            <p:cNvSpPr/>
            <p:nvPr/>
          </p:nvSpPr>
          <p:spPr>
            <a:xfrm>
              <a:off x="3337650" y="5131975"/>
              <a:ext cx="3355200" cy="1323600"/>
            </a:xfrm>
            <a:prstGeom prst="flowChartAlternateProcess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담당자 리스트 화면 출력,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본인과 본인보다 아래 사람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()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946" name="Google Shape;1946;p90"/>
            <p:cNvCxnSpPr>
              <a:stCxn id="1944" idx="2"/>
              <a:endCxn id="1945" idx="0"/>
            </p:cNvCxnSpPr>
            <p:nvPr/>
          </p:nvCxnSpPr>
          <p:spPr>
            <a:xfrm>
              <a:off x="5015250" y="4448750"/>
              <a:ext cx="0" cy="68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47" name="Google Shape;1947;p90"/>
            <p:cNvSpPr/>
            <p:nvPr/>
          </p:nvSpPr>
          <p:spPr>
            <a:xfrm>
              <a:off x="3559388" y="6917275"/>
              <a:ext cx="2911700" cy="8277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다중 선택하고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완료버튼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48" name="Google Shape;1948;p90"/>
            <p:cNvSpPr/>
            <p:nvPr/>
          </p:nvSpPr>
          <p:spPr>
            <a:xfrm>
              <a:off x="3529913" y="8424775"/>
              <a:ext cx="3000375" cy="1263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input box에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해당 사원들 입력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949" name="Google Shape;1949;p90"/>
            <p:cNvCxnSpPr>
              <a:stCxn id="1945" idx="2"/>
              <a:endCxn id="1947" idx="0"/>
            </p:cNvCxnSpPr>
            <p:nvPr/>
          </p:nvCxnSpPr>
          <p:spPr>
            <a:xfrm>
              <a:off x="5015250" y="6455575"/>
              <a:ext cx="0" cy="46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50" name="Google Shape;1950;p90"/>
            <p:cNvCxnSpPr>
              <a:stCxn id="1947" idx="2"/>
              <a:endCxn id="1948" idx="1"/>
            </p:cNvCxnSpPr>
            <p:nvPr/>
          </p:nvCxnSpPr>
          <p:spPr>
            <a:xfrm>
              <a:off x="5015238" y="7744975"/>
              <a:ext cx="15000" cy="679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51" name="Google Shape;1951;p90"/>
            <p:cNvSpPr/>
            <p:nvPr/>
          </p:nvSpPr>
          <p:spPr>
            <a:xfrm>
              <a:off x="10418375" y="3650700"/>
              <a:ext cx="2438725" cy="73025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등록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52" name="Google Shape;1952;p90"/>
            <p:cNvSpPr/>
            <p:nvPr/>
          </p:nvSpPr>
          <p:spPr>
            <a:xfrm>
              <a:off x="10418375" y="5320850"/>
              <a:ext cx="2438725" cy="73025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등록 프로세스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953" name="Google Shape;1953;p90"/>
            <p:cNvCxnSpPr>
              <a:stCxn id="1951" idx="2"/>
              <a:endCxn id="1952" idx="0"/>
            </p:cNvCxnSpPr>
            <p:nvPr/>
          </p:nvCxnSpPr>
          <p:spPr>
            <a:xfrm>
              <a:off x="11637738" y="4380950"/>
              <a:ext cx="0" cy="93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54" name="Google Shape;1954;p90"/>
            <p:cNvSpPr/>
            <p:nvPr/>
          </p:nvSpPr>
          <p:spPr>
            <a:xfrm>
              <a:off x="10263138" y="6991000"/>
              <a:ext cx="2749200" cy="1167600"/>
            </a:xfrm>
            <a:prstGeom prst="flowChartAlternateProcess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업무 리스트 화면으로 이동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(page 3-1)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955" name="Google Shape;1955;p90"/>
            <p:cNvCxnSpPr>
              <a:stCxn id="1952" idx="2"/>
              <a:endCxn id="1954" idx="0"/>
            </p:cNvCxnSpPr>
            <p:nvPr/>
          </p:nvCxnSpPr>
          <p:spPr>
            <a:xfrm>
              <a:off x="11637738" y="6051100"/>
              <a:ext cx="0" cy="93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56" name="Google Shape;1956;p90"/>
            <p:cNvSpPr/>
            <p:nvPr/>
          </p:nvSpPr>
          <p:spPr>
            <a:xfrm>
              <a:off x="13048925" y="3663175"/>
              <a:ext cx="2231700" cy="6798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취소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57" name="Google Shape;1957;p90"/>
            <p:cNvSpPr/>
            <p:nvPr/>
          </p:nvSpPr>
          <p:spPr>
            <a:xfrm>
              <a:off x="15594843" y="3663175"/>
              <a:ext cx="2231700" cy="6798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&lt;-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58" name="Google Shape;1958;p90"/>
            <p:cNvSpPr txBox="1"/>
            <p:nvPr/>
          </p:nvSpPr>
          <p:spPr>
            <a:xfrm>
              <a:off x="13716250" y="6769225"/>
              <a:ext cx="351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예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59" name="Google Shape;1959;p90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60" name="Google Shape;1960;p90"/>
            <p:cNvSpPr txBox="1"/>
            <p:nvPr/>
          </p:nvSpPr>
          <p:spPr>
            <a:xfrm>
              <a:off x="12771725" y="5444375"/>
              <a:ext cx="2749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정말</a:t>
              </a:r>
              <a:endParaRPr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삭제하시겠습니까?</a:t>
              </a:r>
              <a:endParaRPr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1961" name="Google Shape;1961;p90"/>
            <p:cNvGrpSpPr/>
            <p:nvPr/>
          </p:nvGrpSpPr>
          <p:grpSpPr>
            <a:xfrm>
              <a:off x="15331440" y="5239512"/>
              <a:ext cx="2758506" cy="1522275"/>
              <a:chOff x="14838269" y="5235813"/>
              <a:chExt cx="2758506" cy="1522275"/>
            </a:xfrm>
          </p:grpSpPr>
          <p:sp>
            <p:nvSpPr>
              <p:cNvPr id="1962" name="Google Shape;1962;p90"/>
              <p:cNvSpPr/>
              <p:nvPr/>
            </p:nvSpPr>
            <p:spPr>
              <a:xfrm>
                <a:off x="14847575" y="5235813"/>
                <a:ext cx="2749200" cy="1522275"/>
              </a:xfrm>
              <a:prstGeom prst="flowChartDecis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963" name="Google Shape;1963;p90"/>
              <p:cNvSpPr txBox="1"/>
              <p:nvPr/>
            </p:nvSpPr>
            <p:spPr>
              <a:xfrm>
                <a:off x="14838269" y="5444375"/>
                <a:ext cx="27492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뒤로 이동하시겠습니까?</a:t>
                </a:r>
                <a:endParaRPr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(팝업)</a:t>
                </a:r>
                <a:endParaRPr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cxnSp>
          <p:nvCxnSpPr>
            <p:cNvPr id="1964" name="Google Shape;1964;p90"/>
            <p:cNvCxnSpPr>
              <a:stCxn id="1957" idx="2"/>
              <a:endCxn id="1962" idx="0"/>
            </p:cNvCxnSpPr>
            <p:nvPr/>
          </p:nvCxnSpPr>
          <p:spPr>
            <a:xfrm>
              <a:off x="16710693" y="4342975"/>
              <a:ext cx="4800" cy="89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65" name="Google Shape;1965;p90"/>
            <p:cNvCxnSpPr>
              <a:stCxn id="1956" idx="2"/>
              <a:endCxn id="1959" idx="0"/>
            </p:cNvCxnSpPr>
            <p:nvPr/>
          </p:nvCxnSpPr>
          <p:spPr>
            <a:xfrm>
              <a:off x="14164775" y="4342975"/>
              <a:ext cx="0" cy="89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66" name="Google Shape;1966;p90"/>
            <p:cNvCxnSpPr>
              <a:stCxn id="1959" idx="2"/>
              <a:endCxn id="1954" idx="3"/>
            </p:cNvCxnSpPr>
            <p:nvPr/>
          </p:nvCxnSpPr>
          <p:spPr>
            <a:xfrm rot="5400000">
              <a:off x="13180325" y="6590238"/>
              <a:ext cx="816600" cy="11523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967" name="Google Shape;1967;p90"/>
            <p:cNvCxnSpPr/>
            <p:nvPr/>
          </p:nvCxnSpPr>
          <p:spPr>
            <a:xfrm flipH="1">
              <a:off x="15166746" y="6761787"/>
              <a:ext cx="3072600" cy="8142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68" name="Google Shape;1968;p90"/>
            <p:cNvSpPr txBox="1"/>
            <p:nvPr/>
          </p:nvSpPr>
          <p:spPr>
            <a:xfrm>
              <a:off x="16207400" y="6769225"/>
              <a:ext cx="351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예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969" name="Google Shape;1969;p90"/>
          <p:cNvSpPr/>
          <p:nvPr/>
        </p:nvSpPr>
        <p:spPr>
          <a:xfrm>
            <a:off x="7579493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버튼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0" name="Google Shape;1970;p90"/>
          <p:cNvSpPr/>
          <p:nvPr/>
        </p:nvSpPr>
        <p:spPr>
          <a:xfrm>
            <a:off x="69575" y="2960700"/>
            <a:ext cx="1623973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업무명 기입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1" name="Google Shape;1971;p90"/>
          <p:cNvSpPr/>
          <p:nvPr/>
        </p:nvSpPr>
        <p:spPr>
          <a:xfrm>
            <a:off x="1802105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업무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상태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2" name="Google Shape;1972;p90"/>
          <p:cNvSpPr/>
          <p:nvPr/>
        </p:nvSpPr>
        <p:spPr>
          <a:xfrm>
            <a:off x="3536480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분류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3" name="Google Shape;1973;p90"/>
          <p:cNvSpPr/>
          <p:nvPr/>
        </p:nvSpPr>
        <p:spPr>
          <a:xfrm>
            <a:off x="9295942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상세 내용 기입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(선택사항)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4" name="Google Shape;1974;p90"/>
          <p:cNvSpPr/>
          <p:nvPr/>
        </p:nvSpPr>
        <p:spPr>
          <a:xfrm>
            <a:off x="11771967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수정 클릭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5" name="Google Shape;1975;p90"/>
          <p:cNvSpPr/>
          <p:nvPr/>
        </p:nvSpPr>
        <p:spPr>
          <a:xfrm>
            <a:off x="14767012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삭제 클릭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6" name="Google Shape;1976;p90"/>
          <p:cNvSpPr/>
          <p:nvPr/>
        </p:nvSpPr>
        <p:spPr>
          <a:xfrm>
            <a:off x="16466656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‘  &lt;-’ 클릭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77" name="Google Shape;1977;p90"/>
          <p:cNvCxnSpPr>
            <a:stCxn id="1933" idx="2"/>
            <a:endCxn id="1970" idx="0"/>
          </p:cNvCxnSpPr>
          <p:nvPr/>
        </p:nvCxnSpPr>
        <p:spPr>
          <a:xfrm rot="5400000">
            <a:off x="4059825" y="-831362"/>
            <a:ext cx="613800" cy="69705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78" name="Google Shape;1978;p90"/>
          <p:cNvCxnSpPr>
            <a:stCxn id="1933" idx="2"/>
            <a:endCxn id="1971" idx="0"/>
          </p:cNvCxnSpPr>
          <p:nvPr/>
        </p:nvCxnSpPr>
        <p:spPr>
          <a:xfrm rot="5400000">
            <a:off x="4926525" y="35338"/>
            <a:ext cx="613800" cy="52371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79" name="Google Shape;1979;p90"/>
          <p:cNvCxnSpPr>
            <a:stCxn id="1933" idx="2"/>
            <a:endCxn id="1972" idx="0"/>
          </p:cNvCxnSpPr>
          <p:nvPr/>
        </p:nvCxnSpPr>
        <p:spPr>
          <a:xfrm rot="5400000">
            <a:off x="5793825" y="902638"/>
            <a:ext cx="613800" cy="35025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80" name="Google Shape;1980;p90"/>
          <p:cNvCxnSpPr>
            <a:stCxn id="1933" idx="2"/>
            <a:endCxn id="1981" idx="0"/>
          </p:cNvCxnSpPr>
          <p:nvPr/>
        </p:nvCxnSpPr>
        <p:spPr>
          <a:xfrm rot="5400000">
            <a:off x="6547275" y="1656088"/>
            <a:ext cx="613800" cy="1995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82" name="Google Shape;1982;p90"/>
          <p:cNvCxnSpPr>
            <a:stCxn id="1933" idx="2"/>
            <a:endCxn id="1969" idx="0"/>
          </p:cNvCxnSpPr>
          <p:nvPr/>
        </p:nvCxnSpPr>
        <p:spPr>
          <a:xfrm rot="-5400000" flipH="1">
            <a:off x="7815225" y="2383738"/>
            <a:ext cx="613800" cy="5403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83" name="Google Shape;1983;p90"/>
          <p:cNvCxnSpPr>
            <a:stCxn id="1933" idx="2"/>
            <a:endCxn id="1973" idx="0"/>
          </p:cNvCxnSpPr>
          <p:nvPr/>
        </p:nvCxnSpPr>
        <p:spPr>
          <a:xfrm rot="-5400000" flipH="1">
            <a:off x="8673525" y="1525438"/>
            <a:ext cx="613800" cy="22569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84" name="Google Shape;1984;p90"/>
          <p:cNvCxnSpPr>
            <a:stCxn id="1933" idx="2"/>
            <a:endCxn id="1974" idx="0"/>
          </p:cNvCxnSpPr>
          <p:nvPr/>
        </p:nvCxnSpPr>
        <p:spPr>
          <a:xfrm rot="-5400000" flipH="1">
            <a:off x="9911475" y="287488"/>
            <a:ext cx="613800" cy="47328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85" name="Google Shape;1985;p90"/>
          <p:cNvCxnSpPr>
            <a:stCxn id="1933" idx="2"/>
            <a:endCxn id="1975" idx="0"/>
          </p:cNvCxnSpPr>
          <p:nvPr/>
        </p:nvCxnSpPr>
        <p:spPr>
          <a:xfrm rot="-5400000" flipH="1">
            <a:off x="11409075" y="-1210112"/>
            <a:ext cx="613800" cy="77280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86" name="Google Shape;1986;p90"/>
          <p:cNvCxnSpPr>
            <a:stCxn id="1933" idx="2"/>
            <a:endCxn id="1976" idx="0"/>
          </p:cNvCxnSpPr>
          <p:nvPr/>
        </p:nvCxnSpPr>
        <p:spPr>
          <a:xfrm rot="-5400000" flipH="1">
            <a:off x="12258825" y="-2059862"/>
            <a:ext cx="613800" cy="94275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987" name="Google Shape;1987;p90"/>
          <p:cNvSpPr/>
          <p:nvPr/>
        </p:nvSpPr>
        <p:spPr>
          <a:xfrm>
            <a:off x="7704522" y="6260625"/>
            <a:ext cx="1375760" cy="10242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담당 희망 사원 선택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(복수 가능)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88" name="Google Shape;1988;p90"/>
          <p:cNvGrpSpPr/>
          <p:nvPr/>
        </p:nvGrpSpPr>
        <p:grpSpPr>
          <a:xfrm>
            <a:off x="7580310" y="4169611"/>
            <a:ext cx="1624057" cy="1754117"/>
            <a:chOff x="12771725" y="5235813"/>
            <a:chExt cx="2767650" cy="1522275"/>
          </a:xfrm>
        </p:grpSpPr>
        <p:sp>
          <p:nvSpPr>
            <p:cNvPr id="1989" name="Google Shape;1989;p90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90" name="Google Shape;1990;p90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본인+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하위사원 조직도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991" name="Google Shape;1991;p90"/>
          <p:cNvSpPr/>
          <p:nvPr/>
        </p:nvSpPr>
        <p:spPr>
          <a:xfrm>
            <a:off x="7704522" y="7746326"/>
            <a:ext cx="1375760" cy="10242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담당자</a:t>
            </a:r>
            <a:endParaRPr lang="en-US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지정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버튼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92" name="Google Shape;1992;p90"/>
          <p:cNvCxnSpPr>
            <a:stCxn id="1969" idx="2"/>
            <a:endCxn id="1989" idx="0"/>
          </p:cNvCxnSpPr>
          <p:nvPr/>
        </p:nvCxnSpPr>
        <p:spPr>
          <a:xfrm>
            <a:off x="8392402" y="3803100"/>
            <a:ext cx="5400" cy="3666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93" name="Google Shape;1993;p90"/>
          <p:cNvCxnSpPr>
            <a:stCxn id="1989" idx="2"/>
            <a:endCxn id="1987" idx="0"/>
          </p:cNvCxnSpPr>
          <p:nvPr/>
        </p:nvCxnSpPr>
        <p:spPr>
          <a:xfrm flipH="1">
            <a:off x="8392352" y="5923728"/>
            <a:ext cx="5400" cy="3369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94" name="Google Shape;1994;p90"/>
          <p:cNvCxnSpPr>
            <a:stCxn id="1987" idx="2"/>
            <a:endCxn id="1991" idx="0"/>
          </p:cNvCxnSpPr>
          <p:nvPr/>
        </p:nvCxnSpPr>
        <p:spPr>
          <a:xfrm>
            <a:off x="8392402" y="7284825"/>
            <a:ext cx="0" cy="461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995" name="Google Shape;1995;p90"/>
          <p:cNvCxnSpPr>
            <a:stCxn id="1974" idx="2"/>
            <a:endCxn id="1996" idx="0"/>
          </p:cNvCxnSpPr>
          <p:nvPr/>
        </p:nvCxnSpPr>
        <p:spPr>
          <a:xfrm>
            <a:off x="12584877" y="3803100"/>
            <a:ext cx="6300" cy="4305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1997" name="Google Shape;1997;p90"/>
          <p:cNvGrpSpPr/>
          <p:nvPr/>
        </p:nvGrpSpPr>
        <p:grpSpPr>
          <a:xfrm>
            <a:off x="14767921" y="4233648"/>
            <a:ext cx="1624057" cy="1754117"/>
            <a:chOff x="12771725" y="5235813"/>
            <a:chExt cx="2767650" cy="1522275"/>
          </a:xfrm>
        </p:grpSpPr>
        <p:sp>
          <p:nvSpPr>
            <p:cNvPr id="1998" name="Google Shape;1998;p90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99" name="Google Shape;1999;p90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정말 삭제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하시겠습니까?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000" name="Google Shape;2000;p90"/>
          <p:cNvGrpSpPr/>
          <p:nvPr/>
        </p:nvGrpSpPr>
        <p:grpSpPr>
          <a:xfrm>
            <a:off x="16466666" y="4233648"/>
            <a:ext cx="1624057" cy="1754117"/>
            <a:chOff x="12771725" y="5235813"/>
            <a:chExt cx="2767650" cy="1522275"/>
          </a:xfrm>
        </p:grpSpPr>
        <p:sp>
          <p:nvSpPr>
            <p:cNvPr id="2001" name="Google Shape;2001;p90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02" name="Google Shape;2002;p90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뒤로 이동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하시겠습니까?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2003" name="Google Shape;2003;p90"/>
          <p:cNvCxnSpPr>
            <a:stCxn id="1975" idx="2"/>
            <a:endCxn id="1998" idx="0"/>
          </p:cNvCxnSpPr>
          <p:nvPr/>
        </p:nvCxnSpPr>
        <p:spPr>
          <a:xfrm>
            <a:off x="15579921" y="3803100"/>
            <a:ext cx="5400" cy="4305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004" name="Google Shape;2004;p90"/>
          <p:cNvCxnSpPr>
            <a:stCxn id="1976" idx="2"/>
            <a:endCxn id="2001" idx="0"/>
          </p:cNvCxnSpPr>
          <p:nvPr/>
        </p:nvCxnSpPr>
        <p:spPr>
          <a:xfrm>
            <a:off x="17279566" y="3803100"/>
            <a:ext cx="4500" cy="4305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005" name="Google Shape;2005;p90"/>
          <p:cNvCxnSpPr>
            <a:stCxn id="2001" idx="2"/>
            <a:endCxn id="2006" idx="0"/>
          </p:cNvCxnSpPr>
          <p:nvPr/>
        </p:nvCxnSpPr>
        <p:spPr>
          <a:xfrm>
            <a:off x="17284108" y="5987766"/>
            <a:ext cx="38700" cy="2930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007" name="Google Shape;2007;p90"/>
          <p:cNvCxnSpPr>
            <a:stCxn id="1971" idx="2"/>
          </p:cNvCxnSpPr>
          <p:nvPr/>
        </p:nvCxnSpPr>
        <p:spPr>
          <a:xfrm>
            <a:off x="2615014" y="3803100"/>
            <a:ext cx="12600" cy="5656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8" name="Google Shape;2008;p90"/>
          <p:cNvCxnSpPr/>
          <p:nvPr/>
        </p:nvCxnSpPr>
        <p:spPr>
          <a:xfrm flipH="1">
            <a:off x="4339190" y="3803100"/>
            <a:ext cx="10200" cy="5660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9" name="Google Shape;2009;p90"/>
          <p:cNvCxnSpPr>
            <a:stCxn id="1991" idx="2"/>
          </p:cNvCxnSpPr>
          <p:nvPr/>
        </p:nvCxnSpPr>
        <p:spPr>
          <a:xfrm>
            <a:off x="8392402" y="8770526"/>
            <a:ext cx="0" cy="667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0" name="Google Shape;2010;p90"/>
          <p:cNvSpPr/>
          <p:nvPr/>
        </p:nvSpPr>
        <p:spPr>
          <a:xfrm rot="5400000">
            <a:off x="17778088" y="7266060"/>
            <a:ext cx="85200" cy="153000"/>
          </a:xfrm>
          <a:prstGeom prst="triangle">
            <a:avLst>
              <a:gd name="adj" fmla="val 50000"/>
            </a:avLst>
          </a:pr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90"/>
          <p:cNvSpPr/>
          <p:nvPr/>
        </p:nvSpPr>
        <p:spPr>
          <a:xfrm rot="5400000">
            <a:off x="16101688" y="7266060"/>
            <a:ext cx="85200" cy="153000"/>
          </a:xfrm>
          <a:prstGeom prst="triangle">
            <a:avLst>
              <a:gd name="adj" fmla="val 50000"/>
            </a:avLst>
          </a:pr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90"/>
          <p:cNvSpPr/>
          <p:nvPr/>
        </p:nvSpPr>
        <p:spPr>
          <a:xfrm>
            <a:off x="11787551" y="8991876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수정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프로세스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013" name="Google Shape;2013;p90"/>
          <p:cNvGrpSpPr/>
          <p:nvPr/>
        </p:nvGrpSpPr>
        <p:grpSpPr>
          <a:xfrm>
            <a:off x="11788432" y="4249686"/>
            <a:ext cx="1624057" cy="1754117"/>
            <a:chOff x="12771725" y="5235813"/>
            <a:chExt cx="2767650" cy="1522275"/>
          </a:xfrm>
        </p:grpSpPr>
        <p:sp>
          <p:nvSpPr>
            <p:cNvPr id="2014" name="Google Shape;2014;p90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15" name="Google Shape;2015;p90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값이 모두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입력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되어있는가?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2016" name="Google Shape;2016;p90"/>
          <p:cNvCxnSpPr>
            <a:stCxn id="2014" idx="2"/>
            <a:endCxn id="2012" idx="0"/>
          </p:cNvCxnSpPr>
          <p:nvPr/>
        </p:nvCxnSpPr>
        <p:spPr>
          <a:xfrm flipH="1">
            <a:off x="12600474" y="6003803"/>
            <a:ext cx="5400" cy="29880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017" name="Google Shape;2017;p90"/>
          <p:cNvCxnSpPr/>
          <p:nvPr/>
        </p:nvCxnSpPr>
        <p:spPr>
          <a:xfrm>
            <a:off x="10108852" y="3803100"/>
            <a:ext cx="0" cy="5655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8" name="Google Shape;2018;p90"/>
          <p:cNvCxnSpPr/>
          <p:nvPr/>
        </p:nvCxnSpPr>
        <p:spPr>
          <a:xfrm>
            <a:off x="881562" y="3803100"/>
            <a:ext cx="300" cy="5660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9" name="Google Shape;2019;p90"/>
          <p:cNvCxnSpPr/>
          <p:nvPr/>
        </p:nvCxnSpPr>
        <p:spPr>
          <a:xfrm>
            <a:off x="889825" y="9449800"/>
            <a:ext cx="10360500" cy="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0" name="Google Shape;2020;p90"/>
          <p:cNvCxnSpPr/>
          <p:nvPr/>
        </p:nvCxnSpPr>
        <p:spPr>
          <a:xfrm rot="10800000">
            <a:off x="11235000" y="3396325"/>
            <a:ext cx="0" cy="60660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1" name="Google Shape;2021;p90"/>
          <p:cNvCxnSpPr/>
          <p:nvPr/>
        </p:nvCxnSpPr>
        <p:spPr>
          <a:xfrm>
            <a:off x="11214350" y="3381775"/>
            <a:ext cx="573300" cy="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022" name="Google Shape;2022;p90"/>
          <p:cNvCxnSpPr/>
          <p:nvPr/>
        </p:nvCxnSpPr>
        <p:spPr>
          <a:xfrm flipH="1">
            <a:off x="12600388" y="7342560"/>
            <a:ext cx="3239400" cy="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3" name="Google Shape;2023;p90"/>
          <p:cNvSpPr/>
          <p:nvPr/>
        </p:nvSpPr>
        <p:spPr>
          <a:xfrm rot="5400000">
            <a:off x="13051063" y="7266360"/>
            <a:ext cx="85200" cy="153000"/>
          </a:xfrm>
          <a:prstGeom prst="triangle">
            <a:avLst>
              <a:gd name="adj" fmla="val 50000"/>
            </a:avLst>
          </a:pr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4" name="Google Shape;2024;p90"/>
          <p:cNvGrpSpPr/>
          <p:nvPr/>
        </p:nvGrpSpPr>
        <p:grpSpPr>
          <a:xfrm>
            <a:off x="13407782" y="6479748"/>
            <a:ext cx="1624057" cy="1754117"/>
            <a:chOff x="12771725" y="5235813"/>
            <a:chExt cx="2767650" cy="1522275"/>
          </a:xfrm>
        </p:grpSpPr>
        <p:sp>
          <p:nvSpPr>
            <p:cNvPr id="2025" name="Google Shape;2025;p90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26" name="Google Shape;2026;p90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값을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입력해주세요.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2027" name="Google Shape;2027;p90"/>
          <p:cNvCxnSpPr/>
          <p:nvPr/>
        </p:nvCxnSpPr>
        <p:spPr>
          <a:xfrm flipH="1">
            <a:off x="5818765" y="3803100"/>
            <a:ext cx="30300" cy="5660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8" name="Google Shape;2028;p90"/>
          <p:cNvCxnSpPr/>
          <p:nvPr/>
        </p:nvCxnSpPr>
        <p:spPr>
          <a:xfrm>
            <a:off x="6983965" y="3803100"/>
            <a:ext cx="26100" cy="5660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1" name="Google Shape;1981;p90"/>
          <p:cNvSpPr/>
          <p:nvPr/>
        </p:nvSpPr>
        <p:spPr>
          <a:xfrm>
            <a:off x="5358150" y="2960700"/>
            <a:ext cx="996450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(캘린더)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시작일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29" name="Google Shape;2029;p90"/>
          <p:cNvSpPr/>
          <p:nvPr/>
        </p:nvSpPr>
        <p:spPr>
          <a:xfrm>
            <a:off x="6468825" y="2960700"/>
            <a:ext cx="996450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(캘린더)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종료일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30" name="Google Shape;2030;p90"/>
          <p:cNvCxnSpPr>
            <a:stCxn id="1933" idx="2"/>
            <a:endCxn id="2029" idx="0"/>
          </p:cNvCxnSpPr>
          <p:nvPr/>
        </p:nvCxnSpPr>
        <p:spPr>
          <a:xfrm rot="5400000">
            <a:off x="7102575" y="2211388"/>
            <a:ext cx="613800" cy="8850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031" name="Google Shape;2031;p90"/>
          <p:cNvSpPr txBox="1"/>
          <p:nvPr/>
        </p:nvSpPr>
        <p:spPr>
          <a:xfrm>
            <a:off x="12590726" y="6989750"/>
            <a:ext cx="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No</a:t>
            </a:r>
            <a:endParaRPr sz="1200"/>
          </a:p>
        </p:txBody>
      </p:sp>
      <p:sp>
        <p:nvSpPr>
          <p:cNvPr id="2032" name="Google Shape;2032;p90"/>
          <p:cNvSpPr txBox="1"/>
          <p:nvPr/>
        </p:nvSpPr>
        <p:spPr>
          <a:xfrm>
            <a:off x="15148798" y="7745200"/>
            <a:ext cx="40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3" name="Google Shape;2033;p90"/>
          <p:cNvSpPr txBox="1"/>
          <p:nvPr/>
        </p:nvSpPr>
        <p:spPr>
          <a:xfrm>
            <a:off x="15621475" y="6989750"/>
            <a:ext cx="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4" name="Google Shape;2034;p90"/>
          <p:cNvSpPr txBox="1"/>
          <p:nvPr/>
        </p:nvSpPr>
        <p:spPr>
          <a:xfrm>
            <a:off x="17274748" y="6989750"/>
            <a:ext cx="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35" name="Google Shape;2035;p90"/>
          <p:cNvPicPr preferRelativeResize="0"/>
          <p:nvPr/>
        </p:nvPicPr>
        <p:blipFill rotWithShape="1">
          <a:blip r:embed="rId4">
            <a:alphaModFix/>
          </a:blip>
          <a:srcRect l="45429" t="51345" r="53073" b="44308"/>
          <a:stretch/>
        </p:blipFill>
        <p:spPr>
          <a:xfrm rot="10800000">
            <a:off x="16925544" y="3200400"/>
            <a:ext cx="273802" cy="43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6" name="Google Shape;2036;p90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2037" name="Google Shape;2037;p90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38" name="Google Shape;2038;p90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9" name="Google Shape;2039;p90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업무 - 업무 상세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  <p:sp>
        <p:nvSpPr>
          <p:cNvPr id="2040" name="Google Shape;2040;p90"/>
          <p:cNvSpPr/>
          <p:nvPr/>
        </p:nvSpPr>
        <p:spPr>
          <a:xfrm>
            <a:off x="14769767" y="7713901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프로세스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41" name="Google Shape;2041;p90"/>
          <p:cNvCxnSpPr>
            <a:stCxn id="2040" idx="2"/>
            <a:endCxn id="2042" idx="0"/>
          </p:cNvCxnSpPr>
          <p:nvPr/>
        </p:nvCxnSpPr>
        <p:spPr>
          <a:xfrm flipH="1">
            <a:off x="15579977" y="8556301"/>
            <a:ext cx="2700" cy="3885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043" name="Google Shape;2043;p90"/>
          <p:cNvCxnSpPr>
            <a:stCxn id="1998" idx="2"/>
            <a:endCxn id="2040" idx="0"/>
          </p:cNvCxnSpPr>
          <p:nvPr/>
        </p:nvCxnSpPr>
        <p:spPr>
          <a:xfrm flipH="1">
            <a:off x="15582663" y="5987766"/>
            <a:ext cx="2700" cy="1726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044" name="Google Shape;2044;p90"/>
          <p:cNvSpPr/>
          <p:nvPr/>
        </p:nvSpPr>
        <p:spPr>
          <a:xfrm>
            <a:off x="14767100" y="8918250"/>
            <a:ext cx="3325500" cy="9366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업무 리스트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(page 3-1)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5" name="Google Shape;2045;p90"/>
          <p:cNvSpPr txBox="1"/>
          <p:nvPr/>
        </p:nvSpPr>
        <p:spPr>
          <a:xfrm>
            <a:off x="15017700" y="7364200"/>
            <a:ext cx="54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6" name="Google Shape;2046;p90"/>
          <p:cNvSpPr txBox="1"/>
          <p:nvPr/>
        </p:nvSpPr>
        <p:spPr>
          <a:xfrm>
            <a:off x="12027075" y="7364200"/>
            <a:ext cx="57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7" name="Google Shape;2047;p90"/>
          <p:cNvSpPr txBox="1"/>
          <p:nvPr/>
        </p:nvSpPr>
        <p:spPr>
          <a:xfrm>
            <a:off x="16732151" y="7364200"/>
            <a:ext cx="57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2" name="Google Shape;2052;p91"/>
          <p:cNvCxnSpPr/>
          <p:nvPr/>
        </p:nvCxnSpPr>
        <p:spPr>
          <a:xfrm rot="10800000">
            <a:off x="9259320" y="2248125"/>
            <a:ext cx="6325200" cy="5093100"/>
          </a:xfrm>
          <a:prstGeom prst="bentConnector3">
            <a:avLst>
              <a:gd name="adj1" fmla="val -4113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pic>
        <p:nvPicPr>
          <p:cNvPr id="2053" name="Google Shape;2053;p91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91"/>
          <p:cNvSpPr/>
          <p:nvPr/>
        </p:nvSpPr>
        <p:spPr>
          <a:xfrm>
            <a:off x="6477375" y="1322788"/>
            <a:ext cx="2749200" cy="10242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업무 등록 화면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(page 3-3)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5" name="Google Shape;2055;p91"/>
          <p:cNvSpPr/>
          <p:nvPr/>
        </p:nvSpPr>
        <p:spPr>
          <a:xfrm>
            <a:off x="-5408850" y="1457600"/>
            <a:ext cx="4941600" cy="43353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arenR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업무명/상태/분류 내용 안 써도 되는지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&gt; 써야 함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arenR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진행기간/담당자 등 업무 등록 시 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기입하는 내용의 최종 프로세스가 등록 프로세스라면 표 다시 만들어야하는 거 아닌지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(업무 등록화면 &gt;&gt;&gt;&gt;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진행기간/담당자 …  &gt;&gt;&gt;&gt;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등록 클릭 &lt;- 클릭 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이 순서를 개념으로 했을 때)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&gt; 값 입력 안해도 등록 버튼 눌림 &gt; 값 입력하라는 경고창 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6" name="Google Shape;2056;p91"/>
          <p:cNvGrpSpPr/>
          <p:nvPr/>
        </p:nvGrpSpPr>
        <p:grpSpPr>
          <a:xfrm>
            <a:off x="-18428625" y="9740100"/>
            <a:ext cx="18103171" cy="6454050"/>
            <a:chOff x="136175" y="3234325"/>
            <a:chExt cx="18103171" cy="6454050"/>
          </a:xfrm>
        </p:grpSpPr>
        <p:sp>
          <p:nvSpPr>
            <p:cNvPr id="2057" name="Google Shape;2057;p91"/>
            <p:cNvSpPr/>
            <p:nvPr/>
          </p:nvSpPr>
          <p:spPr>
            <a:xfrm>
              <a:off x="883200" y="3709825"/>
              <a:ext cx="2046875" cy="8277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진행기간 input box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2058" name="Google Shape;2058;p91"/>
            <p:cNvCxnSpPr>
              <a:endCxn id="2057" idx="0"/>
            </p:cNvCxnSpPr>
            <p:nvPr/>
          </p:nvCxnSpPr>
          <p:spPr>
            <a:xfrm flipH="1">
              <a:off x="1906638" y="3234325"/>
              <a:ext cx="4508400" cy="475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59" name="Google Shape;2059;p91"/>
            <p:cNvSpPr/>
            <p:nvPr/>
          </p:nvSpPr>
          <p:spPr>
            <a:xfrm>
              <a:off x="800100" y="5379925"/>
              <a:ext cx="2231700" cy="827700"/>
            </a:xfrm>
            <a:prstGeom prst="flowChartAlternateProcess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캘린더 화면 출력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()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60" name="Google Shape;2060;p91"/>
            <p:cNvSpPr/>
            <p:nvPr/>
          </p:nvSpPr>
          <p:spPr>
            <a:xfrm>
              <a:off x="740925" y="6769225"/>
              <a:ext cx="2350050" cy="8277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날짜 선택하고 완료버튼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2061" name="Google Shape;2061;p91"/>
            <p:cNvCxnSpPr>
              <a:stCxn id="2057" idx="2"/>
              <a:endCxn id="2059" idx="0"/>
            </p:cNvCxnSpPr>
            <p:nvPr/>
          </p:nvCxnSpPr>
          <p:spPr>
            <a:xfrm>
              <a:off x="1906638" y="4537525"/>
              <a:ext cx="9300" cy="84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62" name="Google Shape;2062;p91"/>
            <p:cNvCxnSpPr>
              <a:stCxn id="2059" idx="2"/>
              <a:endCxn id="2060" idx="0"/>
            </p:cNvCxnSpPr>
            <p:nvPr/>
          </p:nvCxnSpPr>
          <p:spPr>
            <a:xfrm>
              <a:off x="1915950" y="6207625"/>
              <a:ext cx="0" cy="56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63" name="Google Shape;2063;p91"/>
            <p:cNvSpPr/>
            <p:nvPr/>
          </p:nvSpPr>
          <p:spPr>
            <a:xfrm>
              <a:off x="136175" y="8350675"/>
              <a:ext cx="2911700" cy="1263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input box에 해당 날짜 입력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2064" name="Google Shape;2064;p91"/>
            <p:cNvCxnSpPr>
              <a:stCxn id="2060" idx="2"/>
              <a:endCxn id="2063" idx="0"/>
            </p:cNvCxnSpPr>
            <p:nvPr/>
          </p:nvCxnSpPr>
          <p:spPr>
            <a:xfrm flipH="1">
              <a:off x="1883250" y="7596925"/>
              <a:ext cx="32700" cy="75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65" name="Google Shape;2065;p91"/>
            <p:cNvSpPr/>
            <p:nvPr/>
          </p:nvSpPr>
          <p:spPr>
            <a:xfrm>
              <a:off x="3840225" y="3606350"/>
              <a:ext cx="2350050" cy="8424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담당자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66" name="Google Shape;2066;p91"/>
            <p:cNvSpPr/>
            <p:nvPr/>
          </p:nvSpPr>
          <p:spPr>
            <a:xfrm>
              <a:off x="3337650" y="5131975"/>
              <a:ext cx="3355200" cy="1323600"/>
            </a:xfrm>
            <a:prstGeom prst="flowChartAlternateProcess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담당자 리스트 화면 출력,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본인과 본인보다 아래 사람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()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2067" name="Google Shape;2067;p91"/>
            <p:cNvCxnSpPr>
              <a:stCxn id="2065" idx="2"/>
              <a:endCxn id="2066" idx="0"/>
            </p:cNvCxnSpPr>
            <p:nvPr/>
          </p:nvCxnSpPr>
          <p:spPr>
            <a:xfrm>
              <a:off x="5015250" y="4448750"/>
              <a:ext cx="0" cy="68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68" name="Google Shape;2068;p91"/>
            <p:cNvSpPr/>
            <p:nvPr/>
          </p:nvSpPr>
          <p:spPr>
            <a:xfrm>
              <a:off x="3559388" y="6917275"/>
              <a:ext cx="2911700" cy="8277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다중 선택하고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완료버튼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69" name="Google Shape;2069;p91"/>
            <p:cNvSpPr/>
            <p:nvPr/>
          </p:nvSpPr>
          <p:spPr>
            <a:xfrm>
              <a:off x="3529913" y="8424775"/>
              <a:ext cx="3000375" cy="1263600"/>
            </a:xfrm>
            <a:prstGeom prst="flowChartInputOut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input box에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해당 사원들 입력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2070" name="Google Shape;2070;p91"/>
            <p:cNvCxnSpPr>
              <a:stCxn id="2066" idx="2"/>
              <a:endCxn id="2068" idx="0"/>
            </p:cNvCxnSpPr>
            <p:nvPr/>
          </p:nvCxnSpPr>
          <p:spPr>
            <a:xfrm>
              <a:off x="5015250" y="6455575"/>
              <a:ext cx="0" cy="46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71" name="Google Shape;2071;p91"/>
            <p:cNvCxnSpPr>
              <a:stCxn id="2068" idx="2"/>
              <a:endCxn id="2069" idx="1"/>
            </p:cNvCxnSpPr>
            <p:nvPr/>
          </p:nvCxnSpPr>
          <p:spPr>
            <a:xfrm>
              <a:off x="5015238" y="7744975"/>
              <a:ext cx="15000" cy="679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72" name="Google Shape;2072;p91"/>
            <p:cNvSpPr/>
            <p:nvPr/>
          </p:nvSpPr>
          <p:spPr>
            <a:xfrm>
              <a:off x="10418375" y="3650700"/>
              <a:ext cx="2438725" cy="73025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등록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73" name="Google Shape;2073;p91"/>
            <p:cNvSpPr/>
            <p:nvPr/>
          </p:nvSpPr>
          <p:spPr>
            <a:xfrm>
              <a:off x="10418375" y="5320850"/>
              <a:ext cx="2438725" cy="73025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등록 프로세스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2074" name="Google Shape;2074;p91"/>
            <p:cNvCxnSpPr>
              <a:stCxn id="2072" idx="2"/>
              <a:endCxn id="2073" idx="0"/>
            </p:cNvCxnSpPr>
            <p:nvPr/>
          </p:nvCxnSpPr>
          <p:spPr>
            <a:xfrm>
              <a:off x="11637738" y="4380950"/>
              <a:ext cx="0" cy="93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75" name="Google Shape;2075;p91"/>
            <p:cNvSpPr/>
            <p:nvPr/>
          </p:nvSpPr>
          <p:spPr>
            <a:xfrm>
              <a:off x="10263138" y="6991000"/>
              <a:ext cx="2749200" cy="1167600"/>
            </a:xfrm>
            <a:prstGeom prst="flowChartAlternateProcess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업무 리스트 화면으로 이동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(page 3-1)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2076" name="Google Shape;2076;p91"/>
            <p:cNvCxnSpPr>
              <a:stCxn id="2073" idx="2"/>
              <a:endCxn id="2075" idx="0"/>
            </p:cNvCxnSpPr>
            <p:nvPr/>
          </p:nvCxnSpPr>
          <p:spPr>
            <a:xfrm>
              <a:off x="11637738" y="6051100"/>
              <a:ext cx="0" cy="93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77" name="Google Shape;2077;p91"/>
            <p:cNvSpPr/>
            <p:nvPr/>
          </p:nvSpPr>
          <p:spPr>
            <a:xfrm>
              <a:off x="13048925" y="3663175"/>
              <a:ext cx="2231700" cy="6798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취소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78" name="Google Shape;2078;p91"/>
            <p:cNvSpPr/>
            <p:nvPr/>
          </p:nvSpPr>
          <p:spPr>
            <a:xfrm>
              <a:off x="15594843" y="3663175"/>
              <a:ext cx="2231700" cy="679800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Nanum Gothic"/>
                  <a:ea typeface="Nanum Gothic"/>
                  <a:cs typeface="Nanum Gothic"/>
                  <a:sym typeface="Nanum Gothic"/>
                </a:rPr>
                <a:t>&lt;- 클릭</a:t>
              </a: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79" name="Google Shape;2079;p91"/>
            <p:cNvSpPr txBox="1"/>
            <p:nvPr/>
          </p:nvSpPr>
          <p:spPr>
            <a:xfrm>
              <a:off x="13716250" y="6769225"/>
              <a:ext cx="351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예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80" name="Google Shape;2080;p91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81" name="Google Shape;2081;p91"/>
            <p:cNvSpPr txBox="1"/>
            <p:nvPr/>
          </p:nvSpPr>
          <p:spPr>
            <a:xfrm>
              <a:off x="12771725" y="5444375"/>
              <a:ext cx="2749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정말</a:t>
              </a:r>
              <a:endParaRPr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삭제하시겠습니까?</a:t>
              </a:r>
              <a:endParaRPr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2082" name="Google Shape;2082;p91"/>
            <p:cNvGrpSpPr/>
            <p:nvPr/>
          </p:nvGrpSpPr>
          <p:grpSpPr>
            <a:xfrm>
              <a:off x="15331440" y="5239512"/>
              <a:ext cx="2758506" cy="1522275"/>
              <a:chOff x="14838269" y="5235813"/>
              <a:chExt cx="2758506" cy="1522275"/>
            </a:xfrm>
          </p:grpSpPr>
          <p:sp>
            <p:nvSpPr>
              <p:cNvPr id="2083" name="Google Shape;2083;p91"/>
              <p:cNvSpPr/>
              <p:nvPr/>
            </p:nvSpPr>
            <p:spPr>
              <a:xfrm>
                <a:off x="14847575" y="5235813"/>
                <a:ext cx="2749200" cy="1522275"/>
              </a:xfrm>
              <a:prstGeom prst="flowChartDecis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084" name="Google Shape;2084;p91"/>
              <p:cNvSpPr txBox="1"/>
              <p:nvPr/>
            </p:nvSpPr>
            <p:spPr>
              <a:xfrm>
                <a:off x="14838269" y="5444375"/>
                <a:ext cx="27492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뒤로 이동하시겠습니까?</a:t>
                </a:r>
                <a:endParaRPr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(팝업)</a:t>
                </a:r>
                <a:endParaRPr sz="2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cxnSp>
          <p:nvCxnSpPr>
            <p:cNvPr id="2085" name="Google Shape;2085;p91"/>
            <p:cNvCxnSpPr>
              <a:stCxn id="2078" idx="2"/>
              <a:endCxn id="2083" idx="0"/>
            </p:cNvCxnSpPr>
            <p:nvPr/>
          </p:nvCxnSpPr>
          <p:spPr>
            <a:xfrm>
              <a:off x="16710693" y="4342975"/>
              <a:ext cx="4800" cy="89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6" name="Google Shape;2086;p91"/>
            <p:cNvCxnSpPr>
              <a:stCxn id="2077" idx="2"/>
              <a:endCxn id="2080" idx="0"/>
            </p:cNvCxnSpPr>
            <p:nvPr/>
          </p:nvCxnSpPr>
          <p:spPr>
            <a:xfrm>
              <a:off x="14164775" y="4342975"/>
              <a:ext cx="0" cy="89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7" name="Google Shape;2087;p91"/>
            <p:cNvCxnSpPr>
              <a:stCxn id="2080" idx="2"/>
              <a:endCxn id="2075" idx="3"/>
            </p:cNvCxnSpPr>
            <p:nvPr/>
          </p:nvCxnSpPr>
          <p:spPr>
            <a:xfrm rot="5400000">
              <a:off x="13180325" y="6590238"/>
              <a:ext cx="816600" cy="11523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088" name="Google Shape;2088;p91"/>
            <p:cNvCxnSpPr/>
            <p:nvPr/>
          </p:nvCxnSpPr>
          <p:spPr>
            <a:xfrm flipH="1">
              <a:off x="15166746" y="6761787"/>
              <a:ext cx="3072600" cy="8142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89" name="Google Shape;2089;p91"/>
            <p:cNvSpPr txBox="1"/>
            <p:nvPr/>
          </p:nvSpPr>
          <p:spPr>
            <a:xfrm>
              <a:off x="16207400" y="6769225"/>
              <a:ext cx="351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예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090" name="Google Shape;2090;p91"/>
          <p:cNvSpPr/>
          <p:nvPr/>
        </p:nvSpPr>
        <p:spPr>
          <a:xfrm>
            <a:off x="7579493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버튼 클릭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1" name="Google Shape;2091;p91"/>
          <p:cNvSpPr/>
          <p:nvPr/>
        </p:nvSpPr>
        <p:spPr>
          <a:xfrm>
            <a:off x="69575" y="2960700"/>
            <a:ext cx="1623973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업무명 기입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2" name="Google Shape;2092;p91"/>
          <p:cNvSpPr/>
          <p:nvPr/>
        </p:nvSpPr>
        <p:spPr>
          <a:xfrm>
            <a:off x="1802105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업무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상태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3" name="Google Shape;2093;p91"/>
          <p:cNvSpPr/>
          <p:nvPr/>
        </p:nvSpPr>
        <p:spPr>
          <a:xfrm>
            <a:off x="3536480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분류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4" name="Google Shape;2094;p91"/>
          <p:cNvSpPr/>
          <p:nvPr/>
        </p:nvSpPr>
        <p:spPr>
          <a:xfrm>
            <a:off x="9295942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상세 내용 기입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(선택사항)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5" name="Google Shape;2095;p91"/>
          <p:cNvSpPr/>
          <p:nvPr/>
        </p:nvSpPr>
        <p:spPr>
          <a:xfrm>
            <a:off x="11771967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등록 클릭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6" name="Google Shape;2096;p91"/>
          <p:cNvSpPr/>
          <p:nvPr/>
        </p:nvSpPr>
        <p:spPr>
          <a:xfrm>
            <a:off x="14767012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취소 클릭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7" name="Google Shape;2097;p91"/>
          <p:cNvSpPr/>
          <p:nvPr/>
        </p:nvSpPr>
        <p:spPr>
          <a:xfrm>
            <a:off x="16466656" y="2960700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‘  &lt;-’ 클릭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98" name="Google Shape;2098;p91"/>
          <p:cNvCxnSpPr>
            <a:stCxn id="2054" idx="2"/>
            <a:endCxn id="2091" idx="0"/>
          </p:cNvCxnSpPr>
          <p:nvPr/>
        </p:nvCxnSpPr>
        <p:spPr>
          <a:xfrm rot="5400000">
            <a:off x="4059825" y="-831362"/>
            <a:ext cx="613800" cy="69705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099" name="Google Shape;2099;p91"/>
          <p:cNvCxnSpPr>
            <a:stCxn id="2054" idx="2"/>
            <a:endCxn id="2092" idx="0"/>
          </p:cNvCxnSpPr>
          <p:nvPr/>
        </p:nvCxnSpPr>
        <p:spPr>
          <a:xfrm rot="5400000">
            <a:off x="4926525" y="35338"/>
            <a:ext cx="613800" cy="52371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00" name="Google Shape;2100;p91"/>
          <p:cNvCxnSpPr>
            <a:stCxn id="2054" idx="2"/>
            <a:endCxn id="2093" idx="0"/>
          </p:cNvCxnSpPr>
          <p:nvPr/>
        </p:nvCxnSpPr>
        <p:spPr>
          <a:xfrm rot="5400000">
            <a:off x="5793825" y="902638"/>
            <a:ext cx="613800" cy="35025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01" name="Google Shape;2101;p91"/>
          <p:cNvCxnSpPr>
            <a:stCxn id="2054" idx="2"/>
            <a:endCxn id="2102" idx="0"/>
          </p:cNvCxnSpPr>
          <p:nvPr/>
        </p:nvCxnSpPr>
        <p:spPr>
          <a:xfrm rot="5400000">
            <a:off x="6547275" y="1656088"/>
            <a:ext cx="613800" cy="1995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03" name="Google Shape;2103;p91"/>
          <p:cNvCxnSpPr>
            <a:stCxn id="2054" idx="2"/>
            <a:endCxn id="2090" idx="0"/>
          </p:cNvCxnSpPr>
          <p:nvPr/>
        </p:nvCxnSpPr>
        <p:spPr>
          <a:xfrm rot="-5400000" flipH="1">
            <a:off x="7815225" y="2383738"/>
            <a:ext cx="613800" cy="5403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04" name="Google Shape;2104;p91"/>
          <p:cNvCxnSpPr>
            <a:stCxn id="2054" idx="2"/>
            <a:endCxn id="2094" idx="0"/>
          </p:cNvCxnSpPr>
          <p:nvPr/>
        </p:nvCxnSpPr>
        <p:spPr>
          <a:xfrm rot="-5400000" flipH="1">
            <a:off x="8673525" y="1525438"/>
            <a:ext cx="613800" cy="22569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05" name="Google Shape;2105;p91"/>
          <p:cNvCxnSpPr>
            <a:stCxn id="2054" idx="2"/>
            <a:endCxn id="2095" idx="0"/>
          </p:cNvCxnSpPr>
          <p:nvPr/>
        </p:nvCxnSpPr>
        <p:spPr>
          <a:xfrm rot="-5400000" flipH="1">
            <a:off x="9911475" y="287488"/>
            <a:ext cx="613800" cy="47328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06" name="Google Shape;2106;p91"/>
          <p:cNvCxnSpPr>
            <a:stCxn id="2054" idx="2"/>
            <a:endCxn id="2096" idx="0"/>
          </p:cNvCxnSpPr>
          <p:nvPr/>
        </p:nvCxnSpPr>
        <p:spPr>
          <a:xfrm rot="-5400000" flipH="1">
            <a:off x="11409075" y="-1210112"/>
            <a:ext cx="613800" cy="77280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07" name="Google Shape;2107;p91"/>
          <p:cNvCxnSpPr>
            <a:stCxn id="2054" idx="2"/>
            <a:endCxn id="2097" idx="0"/>
          </p:cNvCxnSpPr>
          <p:nvPr/>
        </p:nvCxnSpPr>
        <p:spPr>
          <a:xfrm rot="-5400000" flipH="1">
            <a:off x="12258825" y="-2059862"/>
            <a:ext cx="613800" cy="94275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108" name="Google Shape;2108;p91"/>
          <p:cNvSpPr/>
          <p:nvPr/>
        </p:nvSpPr>
        <p:spPr>
          <a:xfrm>
            <a:off x="7704522" y="6260625"/>
            <a:ext cx="1375760" cy="10242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담당 희망 사원 선택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(복수 가능)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109" name="Google Shape;2109;p91"/>
          <p:cNvGrpSpPr/>
          <p:nvPr/>
        </p:nvGrpSpPr>
        <p:grpSpPr>
          <a:xfrm>
            <a:off x="7580310" y="4169611"/>
            <a:ext cx="1624057" cy="1754117"/>
            <a:chOff x="12771725" y="5235813"/>
            <a:chExt cx="2767650" cy="1522275"/>
          </a:xfrm>
        </p:grpSpPr>
        <p:sp>
          <p:nvSpPr>
            <p:cNvPr id="2110" name="Google Shape;2110;p91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111" name="Google Shape;2111;p91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본인+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하위사원 리스트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112" name="Google Shape;2112;p91"/>
          <p:cNvSpPr/>
          <p:nvPr/>
        </p:nvSpPr>
        <p:spPr>
          <a:xfrm>
            <a:off x="7704522" y="7746326"/>
            <a:ext cx="1375760" cy="10242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담당자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지정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버튼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13" name="Google Shape;2113;p91"/>
          <p:cNvCxnSpPr>
            <a:stCxn id="2090" idx="2"/>
            <a:endCxn id="2110" idx="0"/>
          </p:cNvCxnSpPr>
          <p:nvPr/>
        </p:nvCxnSpPr>
        <p:spPr>
          <a:xfrm>
            <a:off x="8392402" y="3803100"/>
            <a:ext cx="5400" cy="3666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14" name="Google Shape;2114;p91"/>
          <p:cNvCxnSpPr>
            <a:stCxn id="2110" idx="2"/>
            <a:endCxn id="2108" idx="0"/>
          </p:cNvCxnSpPr>
          <p:nvPr/>
        </p:nvCxnSpPr>
        <p:spPr>
          <a:xfrm flipH="1">
            <a:off x="8392352" y="5923728"/>
            <a:ext cx="5400" cy="3369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15" name="Google Shape;2115;p91"/>
          <p:cNvCxnSpPr>
            <a:stCxn id="2108" idx="2"/>
            <a:endCxn id="2112" idx="0"/>
          </p:cNvCxnSpPr>
          <p:nvPr/>
        </p:nvCxnSpPr>
        <p:spPr>
          <a:xfrm>
            <a:off x="8392402" y="7284825"/>
            <a:ext cx="0" cy="461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16" name="Google Shape;2116;p91"/>
          <p:cNvCxnSpPr>
            <a:stCxn id="2095" idx="2"/>
            <a:endCxn id="2117" idx="0"/>
          </p:cNvCxnSpPr>
          <p:nvPr/>
        </p:nvCxnSpPr>
        <p:spPr>
          <a:xfrm>
            <a:off x="12584877" y="3803100"/>
            <a:ext cx="6300" cy="4305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2118" name="Google Shape;2118;p91"/>
          <p:cNvGrpSpPr/>
          <p:nvPr/>
        </p:nvGrpSpPr>
        <p:grpSpPr>
          <a:xfrm>
            <a:off x="14767921" y="4233648"/>
            <a:ext cx="1624057" cy="1754117"/>
            <a:chOff x="12771725" y="5235813"/>
            <a:chExt cx="2767650" cy="1522275"/>
          </a:xfrm>
        </p:grpSpPr>
        <p:sp>
          <p:nvSpPr>
            <p:cNvPr id="2119" name="Google Shape;2119;p91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120" name="Google Shape;2120;p91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정말 취소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하시겠습니까?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121" name="Google Shape;2121;p91"/>
          <p:cNvGrpSpPr/>
          <p:nvPr/>
        </p:nvGrpSpPr>
        <p:grpSpPr>
          <a:xfrm>
            <a:off x="16466666" y="4233648"/>
            <a:ext cx="1624057" cy="1754117"/>
            <a:chOff x="12771725" y="5235813"/>
            <a:chExt cx="2767650" cy="1522275"/>
          </a:xfrm>
        </p:grpSpPr>
        <p:sp>
          <p:nvSpPr>
            <p:cNvPr id="2122" name="Google Shape;2122;p91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123" name="Google Shape;2123;p91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뒤로 이동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하시겠습니까?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124" name="Google Shape;2124;p91"/>
          <p:cNvSpPr/>
          <p:nvPr/>
        </p:nvSpPr>
        <p:spPr>
          <a:xfrm>
            <a:off x="14767100" y="8918250"/>
            <a:ext cx="3325500" cy="9366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업무 리스트 화면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(page 3-1)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25" name="Google Shape;2125;p91"/>
          <p:cNvCxnSpPr>
            <a:stCxn id="2096" idx="2"/>
            <a:endCxn id="2119" idx="0"/>
          </p:cNvCxnSpPr>
          <p:nvPr/>
        </p:nvCxnSpPr>
        <p:spPr>
          <a:xfrm>
            <a:off x="15579921" y="3803100"/>
            <a:ext cx="5400" cy="4305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26" name="Google Shape;2126;p91"/>
          <p:cNvCxnSpPr>
            <a:stCxn id="2097" idx="2"/>
            <a:endCxn id="2122" idx="0"/>
          </p:cNvCxnSpPr>
          <p:nvPr/>
        </p:nvCxnSpPr>
        <p:spPr>
          <a:xfrm>
            <a:off x="17279566" y="3803100"/>
            <a:ext cx="4500" cy="4305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27" name="Google Shape;2127;p91"/>
          <p:cNvCxnSpPr>
            <a:stCxn id="2122" idx="2"/>
            <a:endCxn id="2128" idx="0"/>
          </p:cNvCxnSpPr>
          <p:nvPr/>
        </p:nvCxnSpPr>
        <p:spPr>
          <a:xfrm>
            <a:off x="17284108" y="5987766"/>
            <a:ext cx="38700" cy="2930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29" name="Google Shape;2129;p91"/>
          <p:cNvCxnSpPr>
            <a:stCxn id="2092" idx="2"/>
          </p:cNvCxnSpPr>
          <p:nvPr/>
        </p:nvCxnSpPr>
        <p:spPr>
          <a:xfrm>
            <a:off x="2615014" y="3803100"/>
            <a:ext cx="12600" cy="5656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0" name="Google Shape;2130;p91"/>
          <p:cNvCxnSpPr/>
          <p:nvPr/>
        </p:nvCxnSpPr>
        <p:spPr>
          <a:xfrm flipH="1">
            <a:off x="4339190" y="3803100"/>
            <a:ext cx="10200" cy="5660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1" name="Google Shape;2131;p91"/>
          <p:cNvCxnSpPr>
            <a:stCxn id="2112" idx="2"/>
          </p:cNvCxnSpPr>
          <p:nvPr/>
        </p:nvCxnSpPr>
        <p:spPr>
          <a:xfrm>
            <a:off x="8392402" y="8770526"/>
            <a:ext cx="0" cy="667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2" name="Google Shape;2132;p91"/>
          <p:cNvSpPr/>
          <p:nvPr/>
        </p:nvSpPr>
        <p:spPr>
          <a:xfrm rot="5400000">
            <a:off x="17778088" y="7266060"/>
            <a:ext cx="85200" cy="153000"/>
          </a:xfrm>
          <a:prstGeom prst="triangle">
            <a:avLst>
              <a:gd name="adj" fmla="val 50000"/>
            </a:avLst>
          </a:pr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p91"/>
          <p:cNvSpPr/>
          <p:nvPr/>
        </p:nvSpPr>
        <p:spPr>
          <a:xfrm rot="5400000">
            <a:off x="16101688" y="7266060"/>
            <a:ext cx="85200" cy="153000"/>
          </a:xfrm>
          <a:prstGeom prst="triangle">
            <a:avLst>
              <a:gd name="adj" fmla="val 50000"/>
            </a:avLst>
          </a:pr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p91"/>
          <p:cNvSpPr/>
          <p:nvPr/>
        </p:nvSpPr>
        <p:spPr>
          <a:xfrm>
            <a:off x="11787551" y="8991876"/>
            <a:ext cx="1625819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등록</a:t>
            </a:r>
            <a:r>
              <a:rPr lang="en-US" sz="20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Nanum Gothic"/>
                <a:ea typeface="Nanum Gothic"/>
                <a:cs typeface="Nanum Gothic"/>
                <a:sym typeface="Nanum Gothic"/>
              </a:rPr>
              <a:t>프로세스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135" name="Google Shape;2135;p91"/>
          <p:cNvGrpSpPr/>
          <p:nvPr/>
        </p:nvGrpSpPr>
        <p:grpSpPr>
          <a:xfrm>
            <a:off x="11788432" y="4249686"/>
            <a:ext cx="1624057" cy="1754117"/>
            <a:chOff x="12771725" y="5235813"/>
            <a:chExt cx="2767650" cy="1522275"/>
          </a:xfrm>
        </p:grpSpPr>
        <p:sp>
          <p:nvSpPr>
            <p:cNvPr id="2136" name="Google Shape;2136;p91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137" name="Google Shape;2137;p91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값이 모두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입력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되어있는가?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2138" name="Google Shape;2138;p91"/>
          <p:cNvCxnSpPr>
            <a:stCxn id="2136" idx="2"/>
            <a:endCxn id="2134" idx="0"/>
          </p:cNvCxnSpPr>
          <p:nvPr/>
        </p:nvCxnSpPr>
        <p:spPr>
          <a:xfrm flipH="1">
            <a:off x="12600474" y="6003803"/>
            <a:ext cx="5400" cy="29880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39" name="Google Shape;2139;p91"/>
          <p:cNvCxnSpPr/>
          <p:nvPr/>
        </p:nvCxnSpPr>
        <p:spPr>
          <a:xfrm>
            <a:off x="10108852" y="3803100"/>
            <a:ext cx="0" cy="5655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0" name="Google Shape;2140;p91"/>
          <p:cNvCxnSpPr/>
          <p:nvPr/>
        </p:nvCxnSpPr>
        <p:spPr>
          <a:xfrm>
            <a:off x="881562" y="3803100"/>
            <a:ext cx="300" cy="5660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1" name="Google Shape;2141;p91"/>
          <p:cNvCxnSpPr/>
          <p:nvPr/>
        </p:nvCxnSpPr>
        <p:spPr>
          <a:xfrm>
            <a:off x="889825" y="9449800"/>
            <a:ext cx="10360500" cy="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2" name="Google Shape;2142;p91"/>
          <p:cNvCxnSpPr/>
          <p:nvPr/>
        </p:nvCxnSpPr>
        <p:spPr>
          <a:xfrm rot="10800000">
            <a:off x="11235000" y="3396325"/>
            <a:ext cx="0" cy="60660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3" name="Google Shape;2143;p91"/>
          <p:cNvCxnSpPr/>
          <p:nvPr/>
        </p:nvCxnSpPr>
        <p:spPr>
          <a:xfrm>
            <a:off x="11214350" y="3381775"/>
            <a:ext cx="573300" cy="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44" name="Google Shape;2144;p91"/>
          <p:cNvCxnSpPr/>
          <p:nvPr/>
        </p:nvCxnSpPr>
        <p:spPr>
          <a:xfrm flipH="1">
            <a:off x="12600388" y="7342560"/>
            <a:ext cx="3239400" cy="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5" name="Google Shape;2145;p91"/>
          <p:cNvSpPr/>
          <p:nvPr/>
        </p:nvSpPr>
        <p:spPr>
          <a:xfrm rot="5400000">
            <a:off x="13051063" y="7266360"/>
            <a:ext cx="85200" cy="153000"/>
          </a:xfrm>
          <a:prstGeom prst="triangle">
            <a:avLst>
              <a:gd name="adj" fmla="val 50000"/>
            </a:avLst>
          </a:pr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6" name="Google Shape;2146;p91"/>
          <p:cNvGrpSpPr/>
          <p:nvPr/>
        </p:nvGrpSpPr>
        <p:grpSpPr>
          <a:xfrm>
            <a:off x="13407782" y="6479748"/>
            <a:ext cx="1624057" cy="1754117"/>
            <a:chOff x="12771725" y="5235813"/>
            <a:chExt cx="2767650" cy="1522275"/>
          </a:xfrm>
        </p:grpSpPr>
        <p:sp>
          <p:nvSpPr>
            <p:cNvPr id="2147" name="Google Shape;2147;p91"/>
            <p:cNvSpPr/>
            <p:nvPr/>
          </p:nvSpPr>
          <p:spPr>
            <a:xfrm>
              <a:off x="12790175" y="5235813"/>
              <a:ext cx="2749200" cy="1522275"/>
            </a:xfrm>
            <a:prstGeom prst="flowChartDecision">
              <a:avLst/>
            </a:prstGeom>
            <a:solidFill>
              <a:srgbClr val="FFFFFF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148" name="Google Shape;2148;p91"/>
            <p:cNvSpPr txBox="1"/>
            <p:nvPr/>
          </p:nvSpPr>
          <p:spPr>
            <a:xfrm>
              <a:off x="12771725" y="5576632"/>
              <a:ext cx="2749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값을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입력해주세요.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(팝업)</a:t>
              </a:r>
              <a:endParaRPr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2149" name="Google Shape;2149;p91"/>
          <p:cNvCxnSpPr/>
          <p:nvPr/>
        </p:nvCxnSpPr>
        <p:spPr>
          <a:xfrm flipH="1">
            <a:off x="5818765" y="3803100"/>
            <a:ext cx="30300" cy="5660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0" name="Google Shape;2150;p91"/>
          <p:cNvCxnSpPr/>
          <p:nvPr/>
        </p:nvCxnSpPr>
        <p:spPr>
          <a:xfrm>
            <a:off x="6983965" y="3803100"/>
            <a:ext cx="26100" cy="5660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2" name="Google Shape;2102;p91"/>
          <p:cNvSpPr/>
          <p:nvPr/>
        </p:nvSpPr>
        <p:spPr>
          <a:xfrm>
            <a:off x="5358150" y="2960700"/>
            <a:ext cx="996450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(캘린더)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시작일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1" name="Google Shape;2151;p91"/>
          <p:cNvSpPr/>
          <p:nvPr/>
        </p:nvSpPr>
        <p:spPr>
          <a:xfrm>
            <a:off x="6468825" y="2960700"/>
            <a:ext cx="996450" cy="8424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(캘린더)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종료일 선택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52" name="Google Shape;2152;p91"/>
          <p:cNvCxnSpPr>
            <a:stCxn id="2054" idx="2"/>
            <a:endCxn id="2151" idx="0"/>
          </p:cNvCxnSpPr>
          <p:nvPr/>
        </p:nvCxnSpPr>
        <p:spPr>
          <a:xfrm rot="5400000">
            <a:off x="7102575" y="2211388"/>
            <a:ext cx="613800" cy="8850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153" name="Google Shape;2153;p91"/>
          <p:cNvSpPr txBox="1"/>
          <p:nvPr/>
        </p:nvSpPr>
        <p:spPr>
          <a:xfrm>
            <a:off x="15017700" y="7364200"/>
            <a:ext cx="54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54" name="Google Shape;2154;p91"/>
          <p:cNvPicPr preferRelativeResize="0"/>
          <p:nvPr/>
        </p:nvPicPr>
        <p:blipFill rotWithShape="1">
          <a:blip r:embed="rId4">
            <a:alphaModFix/>
          </a:blip>
          <a:srcRect l="45429" t="51345" r="53073" b="44308"/>
          <a:stretch/>
        </p:blipFill>
        <p:spPr>
          <a:xfrm rot="10800000">
            <a:off x="16925544" y="3200400"/>
            <a:ext cx="273802" cy="43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5" name="Google Shape;2155;p91"/>
          <p:cNvCxnSpPr>
            <a:stCxn id="2119" idx="2"/>
          </p:cNvCxnSpPr>
          <p:nvPr/>
        </p:nvCxnSpPr>
        <p:spPr>
          <a:xfrm>
            <a:off x="15585363" y="5987766"/>
            <a:ext cx="0" cy="29169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2156" name="Google Shape;2156;p91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2157" name="Google Shape;2157;p91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58" name="Google Shape;2158;p91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9" name="Google Shape;2159;p91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업무 - 업무 등록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  <p:sp>
        <p:nvSpPr>
          <p:cNvPr id="2160" name="Google Shape;2160;p91"/>
          <p:cNvSpPr txBox="1"/>
          <p:nvPr/>
        </p:nvSpPr>
        <p:spPr>
          <a:xfrm>
            <a:off x="12027075" y="7364200"/>
            <a:ext cx="57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1" name="Google Shape;2161;p91"/>
          <p:cNvSpPr txBox="1"/>
          <p:nvPr/>
        </p:nvSpPr>
        <p:spPr>
          <a:xfrm>
            <a:off x="12590726" y="6989750"/>
            <a:ext cx="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No</a:t>
            </a:r>
            <a:endParaRPr sz="1200"/>
          </a:p>
        </p:txBody>
      </p:sp>
      <p:sp>
        <p:nvSpPr>
          <p:cNvPr id="2162" name="Google Shape;2162;p91"/>
          <p:cNvSpPr txBox="1"/>
          <p:nvPr/>
        </p:nvSpPr>
        <p:spPr>
          <a:xfrm>
            <a:off x="15621475" y="6989750"/>
            <a:ext cx="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3" name="Google Shape;2163;p91"/>
          <p:cNvSpPr txBox="1"/>
          <p:nvPr/>
        </p:nvSpPr>
        <p:spPr>
          <a:xfrm>
            <a:off x="16732151" y="7364200"/>
            <a:ext cx="57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4" name="Google Shape;2164;p91"/>
          <p:cNvSpPr txBox="1"/>
          <p:nvPr/>
        </p:nvSpPr>
        <p:spPr>
          <a:xfrm>
            <a:off x="17274748" y="6989750"/>
            <a:ext cx="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92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92"/>
          <p:cNvSpPr/>
          <p:nvPr/>
        </p:nvSpPr>
        <p:spPr>
          <a:xfrm>
            <a:off x="6788504" y="1325880"/>
            <a:ext cx="3754500" cy="900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r>
              <a:rPr lang="en-US" sz="28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리스트 화면 (page</a:t>
            </a:r>
            <a:r>
              <a:rPr lang="en-US" sz="2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28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-1)</a:t>
            </a:r>
            <a:endParaRPr sz="28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1" name="Google Shape;2171;p92"/>
          <p:cNvSpPr/>
          <p:nvPr/>
        </p:nvSpPr>
        <p:spPr>
          <a:xfrm>
            <a:off x="1215664" y="4337986"/>
            <a:ext cx="2700000" cy="900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게시글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등록 화면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-2)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2" name="Google Shape;2172;p92"/>
          <p:cNvSpPr/>
          <p:nvPr/>
        </p:nvSpPr>
        <p:spPr>
          <a:xfrm>
            <a:off x="13854184" y="7515921"/>
            <a:ext cx="2592001" cy="1307472"/>
          </a:xfrm>
          <a:prstGeom prst="flowChartDecision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삭제여부 확인 팝업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3" name="Google Shape;2173;p92"/>
          <p:cNvSpPr/>
          <p:nvPr/>
        </p:nvSpPr>
        <p:spPr>
          <a:xfrm>
            <a:off x="1215664" y="5757348"/>
            <a:ext cx="2700000" cy="90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내용 작성 후</a:t>
            </a:r>
            <a:endParaRPr sz="2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등록 버튼 클릭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4" name="Google Shape;2174;p92"/>
          <p:cNvSpPr/>
          <p:nvPr/>
        </p:nvSpPr>
        <p:spPr>
          <a:xfrm>
            <a:off x="7315754" y="3160470"/>
            <a:ext cx="2700000" cy="90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제목 클릭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5" name="Google Shape;2175;p92"/>
          <p:cNvSpPr/>
          <p:nvPr/>
        </p:nvSpPr>
        <p:spPr>
          <a:xfrm>
            <a:off x="1215664" y="7170087"/>
            <a:ext cx="2700000" cy="900000"/>
          </a:xfrm>
          <a:prstGeom prst="flowChartMagneticDisk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Data 저장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6" name="Google Shape;2176;p92"/>
          <p:cNvSpPr/>
          <p:nvPr/>
        </p:nvSpPr>
        <p:spPr>
          <a:xfrm>
            <a:off x="1215664" y="2931870"/>
            <a:ext cx="2700000" cy="90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등록 버튼 클릭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7" name="Google Shape;2177;p92"/>
          <p:cNvSpPr/>
          <p:nvPr/>
        </p:nvSpPr>
        <p:spPr>
          <a:xfrm>
            <a:off x="1215664" y="8582826"/>
            <a:ext cx="2700000" cy="900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게시글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상세조회 화면 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-3)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8" name="Google Shape;2178;p92"/>
          <p:cNvSpPr/>
          <p:nvPr/>
        </p:nvSpPr>
        <p:spPr>
          <a:xfrm>
            <a:off x="6328155" y="7516026"/>
            <a:ext cx="2700000" cy="900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게시글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수정 화면 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-4)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9" name="Google Shape;2179;p92"/>
          <p:cNvSpPr/>
          <p:nvPr/>
        </p:nvSpPr>
        <p:spPr>
          <a:xfrm>
            <a:off x="7315754" y="4566586"/>
            <a:ext cx="2700000" cy="900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게시글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상세조회 화면 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-3)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0" name="Google Shape;2180;p92"/>
          <p:cNvSpPr/>
          <p:nvPr/>
        </p:nvSpPr>
        <p:spPr>
          <a:xfrm>
            <a:off x="6778155" y="6457522"/>
            <a:ext cx="1800000" cy="54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1" name="Google Shape;2181;p92"/>
          <p:cNvSpPr/>
          <p:nvPr/>
        </p:nvSpPr>
        <p:spPr>
          <a:xfrm>
            <a:off x="9534485" y="6457522"/>
            <a:ext cx="1800000" cy="54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2" name="Google Shape;2182;p92"/>
          <p:cNvSpPr/>
          <p:nvPr/>
        </p:nvSpPr>
        <p:spPr>
          <a:xfrm>
            <a:off x="6336204" y="8811426"/>
            <a:ext cx="2700000" cy="900000"/>
          </a:xfrm>
          <a:prstGeom prst="flowChartMagneticDisk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Data 수정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3" name="Google Shape;2183;p92"/>
          <p:cNvSpPr/>
          <p:nvPr/>
        </p:nvSpPr>
        <p:spPr>
          <a:xfrm>
            <a:off x="13800184" y="4004747"/>
            <a:ext cx="2700000" cy="900000"/>
          </a:xfrm>
          <a:prstGeom prst="flowChartMagneticDisk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Data 비활성화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84" name="Google Shape;2184;p92"/>
          <p:cNvCxnSpPr>
            <a:stCxn id="2179" idx="2"/>
            <a:endCxn id="2181" idx="0"/>
          </p:cNvCxnSpPr>
          <p:nvPr/>
        </p:nvCxnSpPr>
        <p:spPr>
          <a:xfrm rot="-5400000" flipH="1">
            <a:off x="9054704" y="5077636"/>
            <a:ext cx="990900" cy="17688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85" name="Google Shape;2185;p92"/>
          <p:cNvCxnSpPr>
            <a:stCxn id="2179" idx="2"/>
            <a:endCxn id="2180" idx="0"/>
          </p:cNvCxnSpPr>
          <p:nvPr/>
        </p:nvCxnSpPr>
        <p:spPr>
          <a:xfrm rot="5400000">
            <a:off x="7676504" y="5468236"/>
            <a:ext cx="990900" cy="987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86" name="Google Shape;2186;p92"/>
          <p:cNvCxnSpPr>
            <a:stCxn id="2170" idx="1"/>
            <a:endCxn id="2176" idx="0"/>
          </p:cNvCxnSpPr>
          <p:nvPr/>
        </p:nvCxnSpPr>
        <p:spPr>
          <a:xfrm flipH="1">
            <a:off x="2565704" y="1775880"/>
            <a:ext cx="4222800" cy="1155900"/>
          </a:xfrm>
          <a:prstGeom prst="bentConnector2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87" name="Google Shape;2187;p92"/>
          <p:cNvCxnSpPr>
            <a:stCxn id="2175" idx="3"/>
            <a:endCxn id="2177" idx="0"/>
          </p:cNvCxnSpPr>
          <p:nvPr/>
        </p:nvCxnSpPr>
        <p:spPr>
          <a:xfrm>
            <a:off x="2565664" y="8070087"/>
            <a:ext cx="0" cy="5127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88" name="Google Shape;2188;p92"/>
          <p:cNvCxnSpPr>
            <a:stCxn id="2173" idx="2"/>
            <a:endCxn id="2175" idx="1"/>
          </p:cNvCxnSpPr>
          <p:nvPr/>
        </p:nvCxnSpPr>
        <p:spPr>
          <a:xfrm>
            <a:off x="2565664" y="6657348"/>
            <a:ext cx="0" cy="5127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89" name="Google Shape;2189;p92"/>
          <p:cNvCxnSpPr>
            <a:stCxn id="2171" idx="2"/>
            <a:endCxn id="2173" idx="0"/>
          </p:cNvCxnSpPr>
          <p:nvPr/>
        </p:nvCxnSpPr>
        <p:spPr>
          <a:xfrm>
            <a:off x="2565664" y="5237986"/>
            <a:ext cx="0" cy="519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0" name="Google Shape;2190;p92"/>
          <p:cNvCxnSpPr>
            <a:stCxn id="2176" idx="2"/>
            <a:endCxn id="2171" idx="0"/>
          </p:cNvCxnSpPr>
          <p:nvPr/>
        </p:nvCxnSpPr>
        <p:spPr>
          <a:xfrm>
            <a:off x="2565664" y="3831870"/>
            <a:ext cx="0" cy="506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1" name="Google Shape;2191;p92"/>
          <p:cNvCxnSpPr>
            <a:stCxn id="2170" idx="2"/>
            <a:endCxn id="2174" idx="0"/>
          </p:cNvCxnSpPr>
          <p:nvPr/>
        </p:nvCxnSpPr>
        <p:spPr>
          <a:xfrm rot="-5400000" flipH="1">
            <a:off x="8198804" y="2692830"/>
            <a:ext cx="9345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2" name="Google Shape;2192;p92"/>
          <p:cNvCxnSpPr>
            <a:stCxn id="2174" idx="2"/>
            <a:endCxn id="2179" idx="0"/>
          </p:cNvCxnSpPr>
          <p:nvPr/>
        </p:nvCxnSpPr>
        <p:spPr>
          <a:xfrm>
            <a:off x="8665754" y="4060470"/>
            <a:ext cx="0" cy="506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3" name="Google Shape;2193;p92"/>
          <p:cNvCxnSpPr>
            <a:stCxn id="2180" idx="2"/>
            <a:endCxn id="2178" idx="0"/>
          </p:cNvCxnSpPr>
          <p:nvPr/>
        </p:nvCxnSpPr>
        <p:spPr>
          <a:xfrm>
            <a:off x="7678155" y="6997522"/>
            <a:ext cx="0" cy="518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4" name="Google Shape;2194;p92"/>
          <p:cNvCxnSpPr>
            <a:stCxn id="2172" idx="0"/>
            <a:endCxn id="2183" idx="3"/>
          </p:cNvCxnSpPr>
          <p:nvPr/>
        </p:nvCxnSpPr>
        <p:spPr>
          <a:xfrm rot="-5400000">
            <a:off x="13844885" y="6210021"/>
            <a:ext cx="26112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5" name="Google Shape;2195;p92"/>
          <p:cNvCxnSpPr>
            <a:stCxn id="2182" idx="2"/>
            <a:endCxn id="2179" idx="1"/>
          </p:cNvCxnSpPr>
          <p:nvPr/>
        </p:nvCxnSpPr>
        <p:spPr>
          <a:xfrm rot="10800000" flipH="1">
            <a:off x="6336204" y="5016726"/>
            <a:ext cx="979500" cy="4244700"/>
          </a:xfrm>
          <a:prstGeom prst="bentConnector3">
            <a:avLst>
              <a:gd name="adj1" fmla="val -24311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6" name="Google Shape;2196;p92"/>
          <p:cNvCxnSpPr>
            <a:stCxn id="2178" idx="2"/>
            <a:endCxn id="2182" idx="1"/>
          </p:cNvCxnSpPr>
          <p:nvPr/>
        </p:nvCxnSpPr>
        <p:spPr>
          <a:xfrm>
            <a:off x="7678155" y="8416026"/>
            <a:ext cx="8100" cy="395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7" name="Google Shape;2197;p92"/>
          <p:cNvCxnSpPr>
            <a:stCxn id="2181" idx="2"/>
            <a:endCxn id="2172" idx="2"/>
          </p:cNvCxnSpPr>
          <p:nvPr/>
        </p:nvCxnSpPr>
        <p:spPr>
          <a:xfrm rot="-5400000" flipH="1">
            <a:off x="11879435" y="5552572"/>
            <a:ext cx="1825800" cy="4715700"/>
          </a:xfrm>
          <a:prstGeom prst="bentConnector3">
            <a:avLst>
              <a:gd name="adj1" fmla="val 113046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8" name="Google Shape;2198;p92"/>
          <p:cNvCxnSpPr>
            <a:stCxn id="2172" idx="1"/>
            <a:endCxn id="2179" idx="3"/>
          </p:cNvCxnSpPr>
          <p:nvPr/>
        </p:nvCxnSpPr>
        <p:spPr>
          <a:xfrm rot="10800000">
            <a:off x="10015684" y="5016657"/>
            <a:ext cx="3838500" cy="31530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199" name="Google Shape;2199;p92"/>
          <p:cNvCxnSpPr>
            <a:stCxn id="2183" idx="1"/>
            <a:endCxn id="2170" idx="3"/>
          </p:cNvCxnSpPr>
          <p:nvPr/>
        </p:nvCxnSpPr>
        <p:spPr>
          <a:xfrm rot="5400000" flipH="1">
            <a:off x="11732134" y="586696"/>
            <a:ext cx="2229000" cy="4607100"/>
          </a:xfrm>
          <a:prstGeom prst="bentConnector2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200" name="Google Shape;2200;p92"/>
          <p:cNvSpPr txBox="1"/>
          <p:nvPr/>
        </p:nvSpPr>
        <p:spPr>
          <a:xfrm>
            <a:off x="15164050" y="7074025"/>
            <a:ext cx="90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1" name="Google Shape;2201;p92"/>
          <p:cNvSpPr txBox="1"/>
          <p:nvPr/>
        </p:nvSpPr>
        <p:spPr>
          <a:xfrm>
            <a:off x="13261975" y="7791375"/>
            <a:ext cx="90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202" name="Google Shape;2202;p92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2203" name="Google Shape;2203;p92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04" name="Google Shape;2204;p92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5" name="Google Shape;2205;p92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게시판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93" title="가로로고.png"/>
          <p:cNvPicPr preferRelativeResize="0"/>
          <p:nvPr/>
        </p:nvPicPr>
        <p:blipFill rotWithShape="1">
          <a:blip r:embed="rId3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93"/>
          <p:cNvSpPr/>
          <p:nvPr/>
        </p:nvSpPr>
        <p:spPr>
          <a:xfrm>
            <a:off x="9726754" y="1325880"/>
            <a:ext cx="2592000" cy="900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리스트 화면 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-1)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2" name="Google Shape;2212;p93"/>
          <p:cNvSpPr/>
          <p:nvPr/>
        </p:nvSpPr>
        <p:spPr>
          <a:xfrm>
            <a:off x="2663464" y="4235394"/>
            <a:ext cx="2700000" cy="900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생성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화면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-2)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3" name="Google Shape;2213;p93"/>
          <p:cNvSpPr/>
          <p:nvPr/>
        </p:nvSpPr>
        <p:spPr>
          <a:xfrm>
            <a:off x="14746009" y="5625843"/>
            <a:ext cx="2592001" cy="1307472"/>
          </a:xfrm>
          <a:prstGeom prst="flowChartDecision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삭제여부 확인 팝업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4" name="Google Shape;2214;p93"/>
          <p:cNvSpPr/>
          <p:nvPr/>
        </p:nvSpPr>
        <p:spPr>
          <a:xfrm>
            <a:off x="2663464" y="7314321"/>
            <a:ext cx="2700000" cy="90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내용 작성 후</a:t>
            </a:r>
            <a:endParaRPr sz="2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생성</a:t>
            </a: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버튼 클릭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5" name="Google Shape;2215;p93"/>
          <p:cNvSpPr/>
          <p:nvPr/>
        </p:nvSpPr>
        <p:spPr>
          <a:xfrm>
            <a:off x="9672754" y="2694355"/>
            <a:ext cx="2700000" cy="90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각 카드의 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프로젝트명</a:t>
            </a: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클릭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6" name="Google Shape;2216;p93"/>
          <p:cNvSpPr/>
          <p:nvPr/>
        </p:nvSpPr>
        <p:spPr>
          <a:xfrm>
            <a:off x="1063264" y="8879460"/>
            <a:ext cx="2700000" cy="900000"/>
          </a:xfrm>
          <a:prstGeom prst="flowChartMagneticDisk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Data 저장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7" name="Google Shape;2217;p93"/>
          <p:cNvSpPr/>
          <p:nvPr/>
        </p:nvSpPr>
        <p:spPr>
          <a:xfrm>
            <a:off x="2663464" y="2670255"/>
            <a:ext cx="2700000" cy="90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생성</a:t>
            </a: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버튼 클릭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8" name="Google Shape;2218;p93"/>
          <p:cNvSpPr/>
          <p:nvPr/>
        </p:nvSpPr>
        <p:spPr>
          <a:xfrm>
            <a:off x="9672754" y="4136746"/>
            <a:ext cx="2700000" cy="900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수정(조회)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화면 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-3)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9" name="Google Shape;2219;p93"/>
          <p:cNvSpPr/>
          <p:nvPr/>
        </p:nvSpPr>
        <p:spPr>
          <a:xfrm>
            <a:off x="8462604" y="7324007"/>
            <a:ext cx="1800000" cy="54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0" name="Google Shape;2220;p93"/>
          <p:cNvSpPr/>
          <p:nvPr/>
        </p:nvSpPr>
        <p:spPr>
          <a:xfrm>
            <a:off x="11805169" y="7324007"/>
            <a:ext cx="1800000" cy="54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1" name="Google Shape;2221;p93"/>
          <p:cNvSpPr/>
          <p:nvPr/>
        </p:nvSpPr>
        <p:spPr>
          <a:xfrm>
            <a:off x="8012604" y="8549811"/>
            <a:ext cx="2700000" cy="900000"/>
          </a:xfrm>
          <a:prstGeom prst="flowChartMagneticDisk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Data 수정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2" name="Google Shape;2222;p93"/>
          <p:cNvSpPr/>
          <p:nvPr/>
        </p:nvSpPr>
        <p:spPr>
          <a:xfrm>
            <a:off x="14692009" y="3711494"/>
            <a:ext cx="2700000" cy="900000"/>
          </a:xfrm>
          <a:prstGeom prst="flowChartMagneticDisk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Data 비활성화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23" name="Google Shape;2223;p93"/>
          <p:cNvCxnSpPr>
            <a:stCxn id="2224" idx="2"/>
            <a:endCxn id="2219" idx="0"/>
          </p:cNvCxnSpPr>
          <p:nvPr/>
        </p:nvCxnSpPr>
        <p:spPr>
          <a:xfrm rot="5400000">
            <a:off x="9769654" y="6070871"/>
            <a:ext cx="846000" cy="16602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25" name="Google Shape;2225;p93"/>
          <p:cNvCxnSpPr>
            <a:stCxn id="2219" idx="2"/>
            <a:endCxn id="2221" idx="1"/>
          </p:cNvCxnSpPr>
          <p:nvPr/>
        </p:nvCxnSpPr>
        <p:spPr>
          <a:xfrm>
            <a:off x="9362604" y="7864007"/>
            <a:ext cx="0" cy="6858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26" name="Google Shape;2226;p93"/>
          <p:cNvCxnSpPr>
            <a:stCxn id="2227" idx="2"/>
            <a:endCxn id="2217" idx="0"/>
          </p:cNvCxnSpPr>
          <p:nvPr/>
        </p:nvCxnSpPr>
        <p:spPr>
          <a:xfrm>
            <a:off x="4013475" y="2225880"/>
            <a:ext cx="0" cy="444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28" name="Google Shape;2228;p93"/>
          <p:cNvCxnSpPr>
            <a:stCxn id="2214" idx="2"/>
            <a:endCxn id="2216" idx="4"/>
          </p:cNvCxnSpPr>
          <p:nvPr/>
        </p:nvCxnSpPr>
        <p:spPr>
          <a:xfrm rot="5400000">
            <a:off x="3330814" y="8646771"/>
            <a:ext cx="1115100" cy="250200"/>
          </a:xfrm>
          <a:prstGeom prst="bentConnector2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29" name="Google Shape;2229;p93"/>
          <p:cNvCxnSpPr>
            <a:stCxn id="2230" idx="2"/>
            <a:endCxn id="2214" idx="0"/>
          </p:cNvCxnSpPr>
          <p:nvPr/>
        </p:nvCxnSpPr>
        <p:spPr>
          <a:xfrm rot="-5400000" flipH="1">
            <a:off x="2918382" y="6219457"/>
            <a:ext cx="854100" cy="13359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31" name="Google Shape;2231;p93"/>
          <p:cNvCxnSpPr>
            <a:stCxn id="2217" idx="2"/>
            <a:endCxn id="2212" idx="0"/>
          </p:cNvCxnSpPr>
          <p:nvPr/>
        </p:nvCxnSpPr>
        <p:spPr>
          <a:xfrm>
            <a:off x="4013464" y="3570255"/>
            <a:ext cx="0" cy="6651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32" name="Google Shape;2232;p93"/>
          <p:cNvCxnSpPr>
            <a:stCxn id="2211" idx="2"/>
            <a:endCxn id="2215" idx="0"/>
          </p:cNvCxnSpPr>
          <p:nvPr/>
        </p:nvCxnSpPr>
        <p:spPr>
          <a:xfrm>
            <a:off x="11022754" y="2225880"/>
            <a:ext cx="0" cy="4686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33" name="Google Shape;2233;p93"/>
          <p:cNvCxnSpPr>
            <a:stCxn id="2215" idx="2"/>
            <a:endCxn id="2218" idx="0"/>
          </p:cNvCxnSpPr>
          <p:nvPr/>
        </p:nvCxnSpPr>
        <p:spPr>
          <a:xfrm>
            <a:off x="11022754" y="3594355"/>
            <a:ext cx="0" cy="5424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34" name="Google Shape;2234;p93"/>
          <p:cNvCxnSpPr>
            <a:stCxn id="2213" idx="0"/>
            <a:endCxn id="2222" idx="3"/>
          </p:cNvCxnSpPr>
          <p:nvPr/>
        </p:nvCxnSpPr>
        <p:spPr>
          <a:xfrm rot="10800000">
            <a:off x="16042009" y="4611543"/>
            <a:ext cx="0" cy="10143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35" name="Google Shape;2235;p93"/>
          <p:cNvCxnSpPr>
            <a:stCxn id="2220" idx="3"/>
            <a:endCxn id="2213" idx="2"/>
          </p:cNvCxnSpPr>
          <p:nvPr/>
        </p:nvCxnSpPr>
        <p:spPr>
          <a:xfrm rot="10800000" flipH="1">
            <a:off x="13605169" y="6933407"/>
            <a:ext cx="2436900" cy="660600"/>
          </a:xfrm>
          <a:prstGeom prst="bentConnector2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36" name="Google Shape;2236;p93"/>
          <p:cNvCxnSpPr>
            <a:stCxn id="2221" idx="2"/>
            <a:endCxn id="2211" idx="1"/>
          </p:cNvCxnSpPr>
          <p:nvPr/>
        </p:nvCxnSpPr>
        <p:spPr>
          <a:xfrm rot="10800000" flipH="1">
            <a:off x="8012604" y="1775811"/>
            <a:ext cx="1714200" cy="7224000"/>
          </a:xfrm>
          <a:prstGeom prst="bentConnector3">
            <a:avLst>
              <a:gd name="adj1" fmla="val -13891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237" name="Google Shape;2237;p93"/>
          <p:cNvSpPr/>
          <p:nvPr/>
        </p:nvSpPr>
        <p:spPr>
          <a:xfrm>
            <a:off x="4248718" y="5920357"/>
            <a:ext cx="1800000" cy="54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0" name="Google Shape;2230;p93"/>
          <p:cNvSpPr/>
          <p:nvPr/>
        </p:nvSpPr>
        <p:spPr>
          <a:xfrm>
            <a:off x="1777481" y="5920357"/>
            <a:ext cx="1800000" cy="54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등록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38" name="Google Shape;2238;p93"/>
          <p:cNvCxnSpPr>
            <a:stCxn id="2212" idx="2"/>
            <a:endCxn id="2237" idx="0"/>
          </p:cNvCxnSpPr>
          <p:nvPr/>
        </p:nvCxnSpPr>
        <p:spPr>
          <a:xfrm rot="-5400000" flipH="1">
            <a:off x="4188514" y="4960344"/>
            <a:ext cx="785100" cy="1135200"/>
          </a:xfrm>
          <a:prstGeom prst="bentConnector3">
            <a:avLst>
              <a:gd name="adj1" fmla="val 49991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39" name="Google Shape;2239;p93"/>
          <p:cNvCxnSpPr>
            <a:stCxn id="2212" idx="2"/>
            <a:endCxn id="2230" idx="0"/>
          </p:cNvCxnSpPr>
          <p:nvPr/>
        </p:nvCxnSpPr>
        <p:spPr>
          <a:xfrm rot="5400000">
            <a:off x="2952964" y="4859994"/>
            <a:ext cx="785100" cy="1335900"/>
          </a:xfrm>
          <a:prstGeom prst="bentConnector3">
            <a:avLst>
              <a:gd name="adj1" fmla="val 49991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40" name="Google Shape;2240;p93"/>
          <p:cNvCxnSpPr>
            <a:stCxn id="2237" idx="3"/>
            <a:endCxn id="2227" idx="3"/>
          </p:cNvCxnSpPr>
          <p:nvPr/>
        </p:nvCxnSpPr>
        <p:spPr>
          <a:xfrm rot="10800000">
            <a:off x="5309518" y="1775857"/>
            <a:ext cx="739200" cy="4414500"/>
          </a:xfrm>
          <a:prstGeom prst="bentConnector3">
            <a:avLst>
              <a:gd name="adj1" fmla="val -86087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41" name="Google Shape;2241;p93"/>
          <p:cNvCxnSpPr>
            <a:stCxn id="2216" idx="2"/>
            <a:endCxn id="2227" idx="1"/>
          </p:cNvCxnSpPr>
          <p:nvPr/>
        </p:nvCxnSpPr>
        <p:spPr>
          <a:xfrm rot="10800000" flipH="1">
            <a:off x="1063264" y="1775760"/>
            <a:ext cx="1654200" cy="7553700"/>
          </a:xfrm>
          <a:prstGeom prst="bentConnector3">
            <a:avLst>
              <a:gd name="adj1" fmla="val -14395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224" name="Google Shape;2224;p93"/>
          <p:cNvSpPr/>
          <p:nvPr/>
        </p:nvSpPr>
        <p:spPr>
          <a:xfrm>
            <a:off x="9672754" y="5577971"/>
            <a:ext cx="2700000" cy="900000"/>
          </a:xfrm>
          <a:prstGeom prst="flowChartProcess">
            <a:avLst/>
          </a:prstGeom>
          <a:solidFill>
            <a:srgbClr val="FFFFFF"/>
          </a:solidFill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내용 </a:t>
            </a:r>
            <a:r>
              <a:rPr lang="en-US" sz="2000" b="1">
                <a:latin typeface="Nanum Gothic"/>
                <a:ea typeface="Nanum Gothic"/>
                <a:cs typeface="Nanum Gothic"/>
                <a:sym typeface="Nanum Gothic"/>
              </a:rPr>
              <a:t>변경</a:t>
            </a: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후</a:t>
            </a:r>
            <a:endParaRPr sz="2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</a:t>
            </a:r>
            <a:r>
              <a:rPr lang="en-US" sz="2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버튼 클릭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42" name="Google Shape;2242;p93"/>
          <p:cNvCxnSpPr>
            <a:stCxn id="2218" idx="2"/>
            <a:endCxn id="2224" idx="0"/>
          </p:cNvCxnSpPr>
          <p:nvPr/>
        </p:nvCxnSpPr>
        <p:spPr>
          <a:xfrm>
            <a:off x="11022754" y="5036746"/>
            <a:ext cx="0" cy="541200"/>
          </a:xfrm>
          <a:prstGeom prst="straightConnector1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243" name="Google Shape;2243;p93"/>
          <p:cNvCxnSpPr>
            <a:stCxn id="2224" idx="2"/>
            <a:endCxn id="2220" idx="0"/>
          </p:cNvCxnSpPr>
          <p:nvPr/>
        </p:nvCxnSpPr>
        <p:spPr>
          <a:xfrm rot="-5400000" flipH="1">
            <a:off x="11440954" y="6059771"/>
            <a:ext cx="846000" cy="16824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227" name="Google Shape;2227;p93"/>
          <p:cNvSpPr/>
          <p:nvPr/>
        </p:nvSpPr>
        <p:spPr>
          <a:xfrm>
            <a:off x="2717475" y="1325880"/>
            <a:ext cx="2592000" cy="900000"/>
          </a:xfrm>
          <a:prstGeom prst="flowChartAlternateProcess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리스트 화면 (page</a:t>
            </a:r>
            <a:r>
              <a:rPr lang="en-US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6-</a:t>
            </a:r>
            <a:r>
              <a:rPr lang="en-US" sz="20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</a:t>
            </a:r>
            <a:endParaRPr sz="20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44" name="Google Shape;2244;p93"/>
          <p:cNvCxnSpPr>
            <a:stCxn id="2213" idx="1"/>
            <a:endCxn id="2218" idx="3"/>
          </p:cNvCxnSpPr>
          <p:nvPr/>
        </p:nvCxnSpPr>
        <p:spPr>
          <a:xfrm rot="10800000">
            <a:off x="12372709" y="4586679"/>
            <a:ext cx="2373300" cy="16929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245" name="Google Shape;2245;p93"/>
          <p:cNvSpPr txBox="1"/>
          <p:nvPr/>
        </p:nvSpPr>
        <p:spPr>
          <a:xfrm>
            <a:off x="14134175" y="6269610"/>
            <a:ext cx="90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6" name="Google Shape;2246;p93"/>
          <p:cNvSpPr txBox="1"/>
          <p:nvPr/>
        </p:nvSpPr>
        <p:spPr>
          <a:xfrm>
            <a:off x="16042000" y="5175860"/>
            <a:ext cx="90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47" name="Google Shape;2247;p93"/>
          <p:cNvCxnSpPr>
            <a:stCxn id="2222" idx="1"/>
            <a:endCxn id="2211" idx="3"/>
          </p:cNvCxnSpPr>
          <p:nvPr/>
        </p:nvCxnSpPr>
        <p:spPr>
          <a:xfrm rot="5400000" flipH="1">
            <a:off x="13212559" y="882044"/>
            <a:ext cx="1935600" cy="3723300"/>
          </a:xfrm>
          <a:prstGeom prst="bentConnector2">
            <a:avLst/>
          </a:prstGeom>
          <a:noFill/>
          <a:ln w="19050" cap="flat" cmpd="sng">
            <a:solidFill>
              <a:srgbClr val="BABABA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2248" name="Google Shape;2248;p93"/>
          <p:cNvGrpSpPr/>
          <p:nvPr/>
        </p:nvGrpSpPr>
        <p:grpSpPr>
          <a:xfrm>
            <a:off x="0" y="247650"/>
            <a:ext cx="9849600" cy="730250"/>
            <a:chOff x="0" y="247650"/>
            <a:chExt cx="9849600" cy="730250"/>
          </a:xfrm>
        </p:grpSpPr>
        <p:sp>
          <p:nvSpPr>
            <p:cNvPr id="2249" name="Google Shape;2249;p93"/>
            <p:cNvSpPr/>
            <p:nvPr/>
          </p:nvSpPr>
          <p:spPr>
            <a:xfrm>
              <a:off x="0" y="281425"/>
              <a:ext cx="9849600" cy="68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0" name="Google Shape;2250;p93" title="가로로고.png"/>
            <p:cNvPicPr preferRelativeResize="0"/>
            <p:nvPr/>
          </p:nvPicPr>
          <p:blipFill rotWithShape="1">
            <a:blip r:embed="rId3">
              <a:alphaModFix/>
            </a:blip>
            <a:srcRect l="24668" t="11999" r="19139" b="72666"/>
            <a:stretch/>
          </p:blipFill>
          <p:spPr>
            <a:xfrm>
              <a:off x="863588" y="247650"/>
              <a:ext cx="2676075" cy="73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1" name="Google Shape;2251;p93"/>
            <p:cNvSpPr txBox="1"/>
            <p:nvPr/>
          </p:nvSpPr>
          <p:spPr>
            <a:xfrm>
              <a:off x="3200950" y="383900"/>
              <a:ext cx="64107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A3685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프로젝트</a:t>
              </a:r>
              <a:endParaRPr sz="3000"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" name="Google Shape;2256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94"/>
          <p:cNvSpPr txBox="1"/>
          <p:nvPr/>
        </p:nvSpPr>
        <p:spPr>
          <a:xfrm>
            <a:off x="939800" y="1397000"/>
            <a:ext cx="78741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ERD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58" name="Google Shape;2258;p94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94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1" name="Google Shape;2261;p94" title="er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0088" y="3257550"/>
            <a:ext cx="6247825" cy="62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6" name="Google Shape;2266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95"/>
          <p:cNvSpPr txBox="1"/>
          <p:nvPr/>
        </p:nvSpPr>
        <p:spPr>
          <a:xfrm>
            <a:off x="939800" y="1397000"/>
            <a:ext cx="103572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 </a:t>
            </a:r>
            <a:r>
              <a:rPr lang="en-US" sz="6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(1) API 명세서</a:t>
            </a:r>
            <a:endParaRPr sz="6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68" name="Google Shape;2268;p95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95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1" name="Google Shape;2271;p95"/>
          <p:cNvGraphicFramePr/>
          <p:nvPr/>
        </p:nvGraphicFramePr>
        <p:xfrm>
          <a:off x="5238750" y="3520440"/>
          <a:ext cx="7810500" cy="3825786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9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분류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기능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HTTP METHOD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API PATH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Autorization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로그인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POST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/auth/login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로그아웃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POST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/logout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rowSpan="6"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사원관리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사원 등록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POST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/employee/register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사원 서치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/employee/search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사원 조회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/employee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사원 수정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PUT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/employee/{empno}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사원 삭제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DELETE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XX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사원 리스트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/employee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96"/>
          <p:cNvSpPr txBox="1"/>
          <p:nvPr/>
        </p:nvSpPr>
        <p:spPr>
          <a:xfrm>
            <a:off x="939800" y="1397000"/>
            <a:ext cx="103572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 </a:t>
            </a:r>
            <a:r>
              <a:rPr lang="en-US" sz="6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(1) API 명세서</a:t>
            </a:r>
            <a:endParaRPr sz="6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78" name="Google Shape;2278;p96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96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81" name="Google Shape;2281;p96"/>
          <p:cNvGraphicFramePr/>
          <p:nvPr/>
        </p:nvGraphicFramePr>
        <p:xfrm>
          <a:off x="5239512" y="3520440"/>
          <a:ext cx="7810500" cy="3404082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9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분류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기능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HTTP METHOD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API PATH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row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 방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채팅방 등록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POST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/chat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채팅방 조회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/chat/l{id}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채팅방 수정(초대)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PUT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/chat/{id}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채팅방 리스트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/chat/list/{empno}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채팅방 삭제 및 퇴실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DELETE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/chat/{id}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채팅메세지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채팅방 메시지 리스트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/message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채팅방 메세지 요약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POST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/message/{id}/summarize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6" name="Google Shape;2286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97"/>
          <p:cNvSpPr txBox="1"/>
          <p:nvPr/>
        </p:nvSpPr>
        <p:spPr>
          <a:xfrm>
            <a:off x="939800" y="1397000"/>
            <a:ext cx="103572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 </a:t>
            </a:r>
            <a:r>
              <a:rPr lang="en-US" sz="6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(1) API 명세서</a:t>
            </a:r>
            <a:endParaRPr sz="6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88" name="Google Shape;2288;p97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97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91" name="Google Shape;2291;p97"/>
          <p:cNvGraphicFramePr/>
          <p:nvPr/>
        </p:nvGraphicFramePr>
        <p:xfrm>
          <a:off x="5239512" y="3520440"/>
          <a:ext cx="7810500" cy="2560674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9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분류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기능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HTTP METHOD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API PATH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row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업무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업무 등록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POST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/work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업무 조회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/work/{id}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업무 수정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PUT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/work/{id}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업무 삭제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DELETE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/work/{id}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업무 리스트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/work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6" name="Google Shape;2296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98"/>
          <p:cNvSpPr txBox="1"/>
          <p:nvPr/>
        </p:nvSpPr>
        <p:spPr>
          <a:xfrm>
            <a:off x="939800" y="1397000"/>
            <a:ext cx="103572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 </a:t>
            </a:r>
            <a:r>
              <a:rPr lang="en-US" sz="6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(1) API 명세서</a:t>
            </a:r>
            <a:endParaRPr sz="6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98" name="Google Shape;2298;p98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98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01" name="Google Shape;2301;p98"/>
          <p:cNvGraphicFramePr/>
          <p:nvPr/>
        </p:nvGraphicFramePr>
        <p:xfrm>
          <a:off x="5239512" y="3520440"/>
          <a:ext cx="7810500" cy="5825339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9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분류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기능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HTTP METHOD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API PATH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rowSpan="6"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공지 게시판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등록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POST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/board/Notice/register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서치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/board/Notice/search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조회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/board/Notice/{id}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수정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PUT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/board/Notice/{id}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삭제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DELETE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/board/Notice/{id}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리스트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/board/Notice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00">
                <a:tc rowSpan="6"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건의 게시판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등록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POST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/board/Feedback/register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서치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/board/Feedback/{id}/search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조회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/board/Feedback/{id}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수정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PUT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/board/Feedback/{id}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삭제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DELETE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/board/Feedback/{id}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게시글 리스트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/board/feedback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6" name="Google Shape;2306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99"/>
          <p:cNvSpPr txBox="1"/>
          <p:nvPr/>
        </p:nvSpPr>
        <p:spPr>
          <a:xfrm>
            <a:off x="939800" y="1397000"/>
            <a:ext cx="103572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 </a:t>
            </a:r>
            <a:r>
              <a:rPr lang="en-US" sz="6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(1) API 명세서</a:t>
            </a:r>
            <a:endParaRPr sz="6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08" name="Google Shape;2308;p99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Google Shape;230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99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11" name="Google Shape;2311;p99"/>
          <p:cNvGraphicFramePr/>
          <p:nvPr/>
        </p:nvGraphicFramePr>
        <p:xfrm>
          <a:off x="5239512" y="3520440"/>
          <a:ext cx="7810500" cy="3830802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9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분류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기능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HTTP METHOD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92A2E"/>
                          </a:solidFill>
                        </a:rPr>
                        <a:t>API PATH</a:t>
                      </a:r>
                      <a:endParaRPr sz="1200" b="1">
                        <a:solidFill>
                          <a:srgbClr val="292A2E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row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프로젝트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프로젝트 등록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POST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/project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프로젝트 조회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/project/{id}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프로젝트 수정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PUT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/project/{id}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프로젝트 삭제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DELETE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/project/{id}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프로젝트 리스트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/project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곧 종료되는 프로젝트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/project/upComing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채팅방 생성 시 필요한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프로젝트 리스트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GET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</a:rPr>
                        <a:t>/project/status</a:t>
                      </a:r>
                      <a:endParaRPr sz="12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EE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9300" y="8724900"/>
            <a:ext cx="2349500" cy="2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7000" y="-1079500"/>
            <a:ext cx="18541999" cy="55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4432200" y="764350"/>
            <a:ext cx="942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About our Team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73600" y="6807200"/>
            <a:ext cx="1549400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5676900" y="2201850"/>
            <a:ext cx="6934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5536E"/>
                </a:solidFill>
                <a:latin typeface="Nanum Gothic"/>
                <a:ea typeface="Nanum Gothic"/>
                <a:cs typeface="Nanum Gothic"/>
                <a:sym typeface="Nanum Gothic"/>
              </a:rPr>
              <a:t>Created EASY WORK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1" name="Google Shape;181;p19" title="KakaoTalk_Photo_2025-03-14-09-58-39 0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9400" y="2968674"/>
            <a:ext cx="2743200" cy="2743200"/>
          </a:xfrm>
          <a:prstGeom prst="rect">
            <a:avLst/>
          </a:prstGeom>
          <a:noFill/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19" title="KakaoTalk_Photo_2025-03-14-09-58-39 00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5000" y="2967912"/>
            <a:ext cx="2743200" cy="2743200"/>
          </a:xfrm>
          <a:prstGeom prst="rect">
            <a:avLst/>
          </a:prstGeom>
          <a:noFill/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19" title="KakaoTalk_Photo_2025-03-14-09-58-37 00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46199" y="2967912"/>
            <a:ext cx="2743201" cy="2743201"/>
          </a:xfrm>
          <a:prstGeom prst="rect">
            <a:avLst/>
          </a:prstGeom>
          <a:noFill/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19" title="가로로고.png"/>
          <p:cNvPicPr preferRelativeResize="0"/>
          <p:nvPr/>
        </p:nvPicPr>
        <p:blipFill rotWithShape="1">
          <a:blip r:embed="rId9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 title="KakaoTalk_Photo_2025-03-14-09-58-40 006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80600" y="2971800"/>
            <a:ext cx="2743199" cy="2743199"/>
          </a:xfrm>
          <a:prstGeom prst="rect">
            <a:avLst/>
          </a:prstGeom>
          <a:noFill/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</p:pic>
      <p:sp>
        <p:nvSpPr>
          <p:cNvPr id="186" name="Google Shape;186;p19"/>
          <p:cNvSpPr/>
          <p:nvPr/>
        </p:nvSpPr>
        <p:spPr>
          <a:xfrm>
            <a:off x="1015450" y="6314650"/>
            <a:ext cx="3950100" cy="3707400"/>
          </a:xfrm>
          <a:prstGeom prst="roundRect">
            <a:avLst>
              <a:gd name="adj" fmla="val 16667"/>
            </a:avLst>
          </a:prstGeom>
          <a:solidFill>
            <a:srgbClr val="EBEDFF">
              <a:alpha val="34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06500" y="5820575"/>
            <a:ext cx="35306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1498600" y="5985675"/>
            <a:ext cx="29337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신준철 </a:t>
            </a:r>
            <a:r>
              <a:rPr lang="en-US" sz="23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팀장</a:t>
            </a:r>
            <a:endParaRPr sz="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187675" y="6314650"/>
            <a:ext cx="3950100" cy="3707400"/>
          </a:xfrm>
          <a:prstGeom prst="roundRect">
            <a:avLst>
              <a:gd name="adj" fmla="val 16667"/>
            </a:avLst>
          </a:prstGeom>
          <a:solidFill>
            <a:srgbClr val="EBEDFF">
              <a:alpha val="34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9343888" y="6314650"/>
            <a:ext cx="3950100" cy="3707400"/>
          </a:xfrm>
          <a:prstGeom prst="roundRect">
            <a:avLst>
              <a:gd name="adj" fmla="val 16667"/>
            </a:avLst>
          </a:prstGeom>
          <a:solidFill>
            <a:srgbClr val="EBEDFF">
              <a:alpha val="34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13500113" y="6314650"/>
            <a:ext cx="3950100" cy="3707400"/>
          </a:xfrm>
          <a:prstGeom prst="roundRect">
            <a:avLst>
              <a:gd name="adj" fmla="val 16667"/>
            </a:avLst>
          </a:prstGeom>
          <a:solidFill>
            <a:srgbClr val="EBEDFF">
              <a:alpha val="34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59400" y="5820575"/>
            <a:ext cx="35306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512300" y="5820575"/>
            <a:ext cx="35306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652500" y="5820575"/>
            <a:ext cx="35306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5562600" y="5985675"/>
            <a:ext cx="31368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김태영 </a:t>
            </a:r>
            <a:r>
              <a:rPr lang="en-US" sz="23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팀장</a:t>
            </a:r>
            <a:endParaRPr sz="2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9829800" y="5985675"/>
            <a:ext cx="2908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홍성태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13919200" y="5985675"/>
            <a:ext cx="2997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윤성미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206500" y="6713550"/>
            <a:ext cx="36495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사원관리 CRUD + List UI 제작 및 기능구현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공지사항, 건의 게시판 CRUD + List UI 제작 및 기능구현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ContextAPI를 통한 JWT 로컬스토리지에 저장 + 사용 환경 구성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JWT토큰을 활용한 Front-End에서의 인가 구현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448775" y="6713550"/>
            <a:ext cx="3411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채팅방 CRUD 구현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웹소켓을 이용한 채팅기능 구현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AI를 활용한 채팅방 메시지 요약기능 구현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9513950" y="6713550"/>
            <a:ext cx="3887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사번 생성 &amp; 로그인 인증 로직구현.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JsonWebToken 을 통한 인증 정보 암호화 &amp; 복호화 구현.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security 보안 체계 구성 &amp; 사용자의 인가 권한 정리.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파일 업로드 &amp; 다운로드 구현.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13777225" y="6713550"/>
            <a:ext cx="36495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DB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모델링을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정규화</a:t>
            </a: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CRUD + List &amp;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List(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페이징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UI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SpringBoot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·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JPA를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활용한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Backend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b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React ·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NodeJS등을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활용한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Frontend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endParaRPr lang="en-US"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CSS3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React라이브러리를</a:t>
            </a:r>
            <a:b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이용한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 UI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6" name="Google Shape;2316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100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9" name="Google Shape;2319;p100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p100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1" name="Google Shape;2321;p100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22" name="Google Shape;2322;p100"/>
          <p:cNvSpPr txBox="1"/>
          <p:nvPr/>
        </p:nvSpPr>
        <p:spPr>
          <a:xfrm>
            <a:off x="3973775" y="1397000"/>
            <a:ext cx="73710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(1) JWT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토큰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파싱을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통한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인증처리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필터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역할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23" name="Google Shape;2323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6223"/>
            <a:ext cx="12737592" cy="41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9" name="Google Shape;232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101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101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p101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4" name="Google Shape;2334;p101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35" name="Google Shape;2335;p101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(2)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로그인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시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이용자의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정보가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담긴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JWT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토큰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발행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36" name="Google Shape;2336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6225"/>
            <a:ext cx="12737590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1" name="Google Shape;2341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102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102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p102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46" name="Google Shape;2346;p102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(3)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프론트엔드에서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받은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jwt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토큰을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디코딩하여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로컬스토리지에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저장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47" name="Google Shape;2347;p102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48" name="Google Shape;2348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6234"/>
            <a:ext cx="12737592" cy="6139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3" name="Google Shape;2353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03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103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103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8" name="Google Shape;2358;p103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59" name="Google Shape;2359;p103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(4)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권한에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접근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가능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url을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지정한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Security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인가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처리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60" name="Google Shape;2360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65025" cy="4086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" name="Google Shape;2365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104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04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9" name="Google Shape;2369;p104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0" name="Google Shape;2370;p104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71" name="Google Shape;2371;p104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(5)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로그인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시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사용자의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b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</a:b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인증을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확인하는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로직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72" name="Google Shape;2372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6223"/>
            <a:ext cx="12737592" cy="523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Google Shape;2377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05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79" name="Google Shape;2379;p105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105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105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3" name="Google Shape;2383;p105"/>
          <p:cNvSpPr txBox="1"/>
          <p:nvPr/>
        </p:nvSpPr>
        <p:spPr>
          <a:xfrm>
            <a:off x="3973775" y="1397000"/>
            <a:ext cx="75018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(6)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사용자의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정보를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받아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백엔드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연동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84" name="Google Shape;2384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4" cy="588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9" name="Google Shape;238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06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91" name="Google Shape;2391;p106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106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106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5" name="Google Shape;239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6" cy="27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6" name="Google Shape;2396;p106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(7)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건의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내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본인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게시글만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조회할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수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있는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1" name="Google Shape;2401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2" name="Google Shape;2402;p107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107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107"/>
          <p:cNvSpPr/>
          <p:nvPr/>
        </p:nvSpPr>
        <p:spPr>
          <a:xfrm>
            <a:off x="1306925" y="3256225"/>
            <a:ext cx="2336700" cy="73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화면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6" name="Google Shape;2406;p107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07" name="Google Shape;2407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6214"/>
            <a:ext cx="12737592" cy="636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Google Shape;2408;p107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(7)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건의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내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본인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게시글만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조회할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수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있는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3" name="Google Shape;2413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08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15" name="Google Shape;2415;p108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108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Google Shape;2418;p108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9" name="Google Shape;2419;p108"/>
          <p:cNvSpPr txBox="1"/>
          <p:nvPr/>
        </p:nvSpPr>
        <p:spPr>
          <a:xfrm>
            <a:off x="3973775" y="1397000"/>
            <a:ext cx="93669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(8)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조직도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내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부서클릭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가능한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(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사원관리화면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-&gt;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부서클릭으로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리스트업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)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20" name="Google Shape;2420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6214"/>
            <a:ext cx="12737592" cy="216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5" name="Google Shape;2425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Google Shape;2426;p109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Google Shape;2428;p109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09"/>
          <p:cNvSpPr/>
          <p:nvPr/>
        </p:nvSpPr>
        <p:spPr>
          <a:xfrm>
            <a:off x="1306925" y="3256225"/>
            <a:ext cx="2336700" cy="73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화면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0" name="Google Shape;2430;p109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31" name="Google Shape;2431;p109"/>
          <p:cNvSpPr txBox="1"/>
          <p:nvPr/>
        </p:nvSpPr>
        <p:spPr>
          <a:xfrm>
            <a:off x="3973775" y="1397000"/>
            <a:ext cx="93669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(8)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조직도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내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부서클릭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가능한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(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사원관리화면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-&gt;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부서클릭으로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리스트업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)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32" name="Google Shape;2432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4" cy="6133887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109"/>
          <p:cNvSpPr/>
          <p:nvPr/>
        </p:nvSpPr>
        <p:spPr>
          <a:xfrm>
            <a:off x="14040075" y="7751525"/>
            <a:ext cx="1689000" cy="361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p109"/>
          <p:cNvSpPr/>
          <p:nvPr/>
        </p:nvSpPr>
        <p:spPr>
          <a:xfrm>
            <a:off x="14040075" y="3834025"/>
            <a:ext cx="1689000" cy="361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5" name="Google Shape;2435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8025" y="3805822"/>
            <a:ext cx="642475" cy="6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9300" y="8724900"/>
            <a:ext cx="2349500" cy="2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73600" y="6807200"/>
            <a:ext cx="1549400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/>
          <p:nvPr/>
        </p:nvSpPr>
        <p:spPr>
          <a:xfrm>
            <a:off x="1015450" y="6314650"/>
            <a:ext cx="3950100" cy="3707400"/>
          </a:xfrm>
          <a:prstGeom prst="roundRect">
            <a:avLst>
              <a:gd name="adj" fmla="val 16667"/>
            </a:avLst>
          </a:prstGeom>
          <a:solidFill>
            <a:srgbClr val="EBEDFF">
              <a:alpha val="34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187675" y="6314650"/>
            <a:ext cx="3950100" cy="3707400"/>
          </a:xfrm>
          <a:prstGeom prst="roundRect">
            <a:avLst>
              <a:gd name="adj" fmla="val 16667"/>
            </a:avLst>
          </a:prstGeom>
          <a:solidFill>
            <a:srgbClr val="EBEDFF">
              <a:alpha val="34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9343888" y="6314650"/>
            <a:ext cx="3950100" cy="3707400"/>
          </a:xfrm>
          <a:prstGeom prst="roundRect">
            <a:avLst>
              <a:gd name="adj" fmla="val 16667"/>
            </a:avLst>
          </a:prstGeom>
          <a:solidFill>
            <a:srgbClr val="EBEDFF">
              <a:alpha val="34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13500113" y="6314650"/>
            <a:ext cx="3950100" cy="3707400"/>
          </a:xfrm>
          <a:prstGeom prst="roundRect">
            <a:avLst>
              <a:gd name="adj" fmla="val 16667"/>
            </a:avLst>
          </a:prstGeom>
          <a:solidFill>
            <a:srgbClr val="EBEDFF">
              <a:alpha val="34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7000" y="-1079500"/>
            <a:ext cx="18541999" cy="55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6500" y="5824728"/>
            <a:ext cx="35306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59400" y="5824728"/>
            <a:ext cx="35306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12300" y="5824728"/>
            <a:ext cx="35306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52500" y="5824728"/>
            <a:ext cx="35306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/>
        </p:nvSpPr>
        <p:spPr>
          <a:xfrm>
            <a:off x="1498600" y="5989828"/>
            <a:ext cx="29337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최성락</a:t>
            </a:r>
            <a:endParaRPr sz="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562600" y="5989828"/>
            <a:ext cx="31368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오연주</a:t>
            </a:r>
            <a:endParaRPr sz="2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9829800" y="5989828"/>
            <a:ext cx="2908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소용서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13919200" y="5989828"/>
            <a:ext cx="2997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이진호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1" name="Google Shape;221;p20" title="가로로고.png"/>
          <p:cNvPicPr preferRelativeResize="0"/>
          <p:nvPr/>
        </p:nvPicPr>
        <p:blipFill rotWithShape="1">
          <a:blip r:embed="rId8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 title="KakaoTalk_Photo_2025-03-14-09-58-41 007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5336" y="2971800"/>
            <a:ext cx="2743200" cy="2743200"/>
          </a:xfrm>
          <a:prstGeom prst="rect">
            <a:avLst/>
          </a:prstGeom>
          <a:noFill/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3" name="Google Shape;223;p20" title="KakaoTalk_Photo_2025-03-14-09-58-38 003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78567" y="2971800"/>
            <a:ext cx="2743201" cy="2743201"/>
          </a:xfrm>
          <a:prstGeom prst="rect">
            <a:avLst/>
          </a:prstGeom>
          <a:noFill/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4" name="Google Shape;224;p20" title="이진호.jpeg"/>
          <p:cNvPicPr preferRelativeResize="0"/>
          <p:nvPr/>
        </p:nvPicPr>
        <p:blipFill rotWithShape="1">
          <a:blip r:embed="rId11">
            <a:alphaModFix/>
          </a:blip>
          <a:srcRect l="89" r="-89" b="22588"/>
          <a:stretch/>
        </p:blipFill>
        <p:spPr>
          <a:xfrm>
            <a:off x="14045184" y="2971800"/>
            <a:ext cx="2743200" cy="2743200"/>
          </a:xfrm>
          <a:prstGeom prst="ellipse">
            <a:avLst/>
          </a:prstGeom>
          <a:noFill/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</p:pic>
      <p:sp>
        <p:nvSpPr>
          <p:cNvPr id="225" name="Google Shape;225;p20"/>
          <p:cNvSpPr txBox="1"/>
          <p:nvPr/>
        </p:nvSpPr>
        <p:spPr>
          <a:xfrm>
            <a:off x="4432200" y="764350"/>
            <a:ext cx="942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About our Team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5676900" y="2201850"/>
            <a:ext cx="6934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5536E"/>
                </a:solidFill>
                <a:latin typeface="Nanum Gothic"/>
                <a:ea typeface="Nanum Gothic"/>
                <a:cs typeface="Nanum Gothic"/>
                <a:sym typeface="Nanum Gothic"/>
              </a:rPr>
              <a:t>Created EASY WORK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7" name="Google Shape;227;p20" title="KakaoTalk_Photo_2025-03-14-09-58-38 002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11952" y="2971800"/>
            <a:ext cx="2743199" cy="2743199"/>
          </a:xfrm>
          <a:prstGeom prst="rect">
            <a:avLst/>
          </a:prstGeom>
          <a:noFill/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</p:pic>
      <p:sp>
        <p:nvSpPr>
          <p:cNvPr id="228" name="Google Shape;228;p20"/>
          <p:cNvSpPr txBox="1"/>
          <p:nvPr/>
        </p:nvSpPr>
        <p:spPr>
          <a:xfrm>
            <a:off x="1325225" y="6881400"/>
            <a:ext cx="3411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업무 List+CRUD 구현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업무 BackEnd+FrontEnd 연동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드래그를 통한 업무 상태 변경 구현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5448775" y="6881400"/>
            <a:ext cx="3411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'AI 요약 화면'의 사용자 경험을 극대화하기 위해, 해당 화면의 시각적 구성과 사용자 인터페이스(UI) 스타일링을 담당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채팅창 내 메시지 입력 화면 스타일링</a:t>
            </a:r>
            <a:endParaRPr sz="200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9613000" y="6881400"/>
            <a:ext cx="34119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</a:pPr>
            <a:r>
              <a:rPr lang="en-US" altLang="ko-KR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ko-KR" alt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검색어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입력에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b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즉각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반응이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lang="ko-KR" alt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능한</a:t>
            </a:r>
            <a:br>
              <a:rPr lang="en-US" altLang="ko-KR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SearchBar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</a:pPr>
            <a:endParaRPr lang="en-US"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</a:pPr>
            <a:r>
              <a:rPr lang="en-US" altLang="ko-KR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ko-KR" alt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페이징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13777225" y="6881400"/>
            <a:ext cx="34119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LOGIN UI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디자인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A3685"/>
              </a:buClr>
              <a:buSzPts val="2000"/>
              <a:buFont typeface="Calibri"/>
              <a:buAutoNum type="arabicPeriod"/>
            </a:pP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LOGIN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시도에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 Error Message </a:t>
            </a:r>
            <a:r>
              <a:rPr lang="en-US" sz="2000" dirty="0" err="1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출력</a:t>
            </a:r>
            <a:r>
              <a:rPr lang="en-US" sz="2000" dirty="0">
                <a:solidFill>
                  <a:srgbClr val="3A3685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000" dirty="0">
              <a:solidFill>
                <a:srgbClr val="3A36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0" name="Google Shape;2440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p110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3" name="Google Shape;2443;p110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110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5" name="Google Shape;2445;p110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46" name="Google Shape;2446;p110"/>
          <p:cNvSpPr txBox="1"/>
          <p:nvPr/>
        </p:nvSpPr>
        <p:spPr>
          <a:xfrm>
            <a:off x="3973775" y="1397000"/>
            <a:ext cx="101004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(9)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사원의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이름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,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전화번호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시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특정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부서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내의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사원만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가능한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47" name="Google Shape;2447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37592" cy="662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111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p111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6" name="Google Shape;2456;p111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rgbClr val="3A3685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7" name="Google Shape;2457;p111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58" name="Google Shape;2458;p111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(10)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인가에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메뉴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접속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허용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/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비허용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59" name="Google Shape;245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37592" cy="382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112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12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Google Shape;2468;p112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69" name="Google Shape;2469;p112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(10)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인가에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메뉴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접속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허용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/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비허용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70" name="Google Shape;2470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4" cy="6259068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12"/>
          <p:cNvSpPr/>
          <p:nvPr/>
        </p:nvSpPr>
        <p:spPr>
          <a:xfrm>
            <a:off x="1306925" y="3256225"/>
            <a:ext cx="2336700" cy="73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화면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6" name="Google Shape;2476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113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9" name="Google Shape;2479;p113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0" name="Google Shape;2480;p113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1" name="Google Shape;2481;p113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82" name="Google Shape;2482;p113"/>
          <p:cNvSpPr txBox="1"/>
          <p:nvPr/>
        </p:nvSpPr>
        <p:spPr>
          <a:xfrm>
            <a:off x="3973775" y="1397000"/>
            <a:ext cx="7371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(11)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유니크한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사번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생성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로직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83" name="Google Shape;2483;p113"/>
          <p:cNvPicPr preferRelativeResize="0"/>
          <p:nvPr/>
        </p:nvPicPr>
        <p:blipFill rotWithShape="1">
          <a:blip r:embed="rId6">
            <a:alphaModFix/>
          </a:blip>
          <a:srcRect l="2171"/>
          <a:stretch/>
        </p:blipFill>
        <p:spPr>
          <a:xfrm>
            <a:off x="4572000" y="3255275"/>
            <a:ext cx="12765025" cy="663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114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114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114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3" name="Google Shape;2493;p114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94" name="Google Shape;2494;p114"/>
          <p:cNvSpPr txBox="1"/>
          <p:nvPr/>
        </p:nvSpPr>
        <p:spPr>
          <a:xfrm>
            <a:off x="3973775" y="1397000"/>
            <a:ext cx="76269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(12)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사원정보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수정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시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비밀번호수정을</a:t>
            </a:r>
            <a:b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</a:b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감지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95" name="Google Shape;2495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65025" cy="89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" name="Google Shape;2500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115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02" name="Google Shape;2502;p115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3" name="Google Shape;250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115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Google Shape;2505;p115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6" name="Google Shape;2506;p115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(13)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드래그를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활용한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업무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수정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(WorkBox.js)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07" name="Google Shape;2507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6214"/>
            <a:ext cx="12737592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2" name="Google Shape;2512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3" name="Google Shape;2513;p116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14" name="Google Shape;2514;p116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116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116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8" name="Google Shape;2518;p116"/>
          <p:cNvSpPr txBox="1"/>
          <p:nvPr/>
        </p:nvSpPr>
        <p:spPr>
          <a:xfrm>
            <a:off x="3973775" y="1397000"/>
            <a:ext cx="75018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(13)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드래그를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활용한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업무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수정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(List.js)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19" name="Google Shape;2519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6214"/>
            <a:ext cx="12737592" cy="693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4" name="Google Shape;2524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117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26" name="Google Shape;2526;p117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117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117"/>
          <p:cNvSpPr txBox="1"/>
          <p:nvPr/>
        </p:nvSpPr>
        <p:spPr>
          <a:xfrm>
            <a:off x="3973775" y="1397000"/>
            <a:ext cx="75018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(13)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드래그를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활용한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업무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수정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30" name="Google Shape;2530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6" cy="61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17"/>
          <p:cNvSpPr/>
          <p:nvPr/>
        </p:nvSpPr>
        <p:spPr>
          <a:xfrm>
            <a:off x="1306925" y="3256225"/>
            <a:ext cx="2336700" cy="73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화면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32" name="Google Shape;2532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18175" y="6345822"/>
            <a:ext cx="642475" cy="6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7" name="Google Shape;2537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118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39" name="Google Shape;2539;p118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18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118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3" name="Google Shape;2543;p118"/>
          <p:cNvSpPr txBox="1"/>
          <p:nvPr/>
        </p:nvSpPr>
        <p:spPr>
          <a:xfrm>
            <a:off x="3973775" y="1397000"/>
            <a:ext cx="75018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(14)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조건부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조회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44" name="Google Shape;2544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37592" cy="433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" name="Google Shape;2549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119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51" name="Google Shape;2551;p119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3" name="Google Shape;2553;p119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4" name="Google Shape;2554;p119"/>
          <p:cNvSpPr txBox="1"/>
          <p:nvPr/>
        </p:nvSpPr>
        <p:spPr>
          <a:xfrm>
            <a:off x="3973775" y="1397000"/>
            <a:ext cx="75018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(15) String -&gt; Date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타입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변환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55" name="Google Shape;2555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37593" cy="356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p119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180000">
            <a:off x="-4229100" y="-215901"/>
            <a:ext cx="103505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8300" y="-698500"/>
            <a:ext cx="10287000" cy="104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 txBox="1"/>
          <p:nvPr/>
        </p:nvSpPr>
        <p:spPr>
          <a:xfrm>
            <a:off x="838200" y="607181"/>
            <a:ext cx="11937900" cy="3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기획 의도</a:t>
            </a:r>
            <a:endParaRPr sz="85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500">
                <a:solidFill>
                  <a:srgbClr val="7B73DD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Planning intent</a:t>
            </a:r>
            <a:endParaRPr sz="7500">
              <a:solidFill>
                <a:srgbClr val="7B73DD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9" name="Google Shape;23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4404481"/>
            <a:ext cx="10092098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 txBox="1"/>
          <p:nvPr/>
        </p:nvSpPr>
        <p:spPr>
          <a:xfrm>
            <a:off x="2544650" y="4874331"/>
            <a:ext cx="6960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Ai </a:t>
            </a:r>
            <a:r>
              <a:rPr lang="en-US" sz="3000" b="1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채팅</a:t>
            </a:r>
            <a:r>
              <a:rPr lang="en-US" sz="3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요약기능의</a:t>
            </a:r>
            <a:r>
              <a:rPr lang="en-US" sz="3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활성화를</a:t>
            </a:r>
            <a:r>
              <a:rPr lang="en-US" sz="3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통한</a:t>
            </a:r>
            <a:r>
              <a:rPr lang="en-US" sz="3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협업</a:t>
            </a:r>
            <a:r>
              <a:rPr lang="en-US" sz="3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능률</a:t>
            </a:r>
            <a:r>
              <a:rPr lang="en-US" sz="3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상승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1" name="Google Shape;24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8293100" y="7175500"/>
            <a:ext cx="4483100" cy="4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6042781"/>
            <a:ext cx="10118952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/>
          <p:nvPr/>
        </p:nvSpPr>
        <p:spPr>
          <a:xfrm>
            <a:off x="2544650" y="6583256"/>
            <a:ext cx="5829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깔끔한 UI 디자인으로 편리한 작동 시스템 구현  </a:t>
            </a:r>
            <a:endParaRPr sz="3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960" y="7642981"/>
            <a:ext cx="10118952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2544650" y="8150981"/>
            <a:ext cx="665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직급별 맞춤 기능 적용을 통해 원활한 업무분장 체계 구축</a:t>
            </a:r>
            <a:endParaRPr sz="3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6" name="Google Shape;246;p21" title="가로로고.png"/>
          <p:cNvPicPr preferRelativeResize="0"/>
          <p:nvPr/>
        </p:nvPicPr>
        <p:blipFill rotWithShape="1">
          <a:blip r:embed="rId7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/>
          <p:nvPr/>
        </p:nvSpPr>
        <p:spPr>
          <a:xfrm>
            <a:off x="990600" y="4538593"/>
            <a:ext cx="1056300" cy="105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990600" y="6175043"/>
            <a:ext cx="1056300" cy="105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987552" y="7773393"/>
            <a:ext cx="1056300" cy="105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1302850" y="4684131"/>
            <a:ext cx="42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C9A68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3500" b="1">
              <a:solidFill>
                <a:srgbClr val="FC9A6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1305900" y="6333481"/>
            <a:ext cx="42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C9A68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3500" b="1">
              <a:solidFill>
                <a:srgbClr val="FC9A6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1302850" y="7925781"/>
            <a:ext cx="42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C9A6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sz="3500" b="1">
              <a:solidFill>
                <a:srgbClr val="FC9A6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76000" y="1253800"/>
            <a:ext cx="5829600" cy="58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" name="Google Shape;2561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2" name="Google Shape;2562;p120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63" name="Google Shape;2563;p120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120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6" name="Google Shape;2566;p120"/>
          <p:cNvSpPr txBox="1"/>
          <p:nvPr/>
        </p:nvSpPr>
        <p:spPr>
          <a:xfrm>
            <a:off x="3973775" y="1397000"/>
            <a:ext cx="75927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(16)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다양한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프랍스로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유지보수성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강화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, 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useCallback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등에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최적화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시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사용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567" name="Google Shape;2567;p120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68" name="Google Shape;2568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37592" cy="184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3" name="Google Shape;2573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4" name="Google Shape;2574;p121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75" name="Google Shape;2575;p121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7" name="Google Shape;2577;p121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Google Shape;2578;p121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(17)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입력에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결과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즉시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출력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579" name="Google Shape;2579;p121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80" name="Google Shape;2580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37592" cy="127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5" name="Google Shape;2585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6" name="Google Shape;2586;p122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87" name="Google Shape;2587;p122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22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0" name="Google Shape;2590;p122"/>
          <p:cNvSpPr txBox="1"/>
          <p:nvPr/>
        </p:nvSpPr>
        <p:spPr>
          <a:xfrm>
            <a:off x="3973775" y="1397000"/>
            <a:ext cx="75927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(18)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관리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마감일자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b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</a:b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및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여러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조건에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591" name="Google Shape;2591;p122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92" name="Google Shape;2592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4" cy="663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7" name="Google Shape;2597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p123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99" name="Google Shape;2599;p123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1" name="Google Shape;2601;p123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2" name="Google Shape;2602;p123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03" name="Google Shape;2603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4" cy="563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90;p122">
            <a:extLst>
              <a:ext uri="{FF2B5EF4-FFF2-40B4-BE49-F238E27FC236}">
                <a16:creationId xmlns:a16="http://schemas.microsoft.com/office/drawing/2014/main" id="{70DA0B46-08D2-9965-63F5-74D3E98AD0AA}"/>
              </a:ext>
            </a:extLst>
          </p:cNvPr>
          <p:cNvSpPr txBox="1"/>
          <p:nvPr/>
        </p:nvSpPr>
        <p:spPr>
          <a:xfrm>
            <a:off x="3973775" y="1397000"/>
            <a:ext cx="75927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(18)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관리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마감일자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b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</a:b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및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여러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조건에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9" name="Google Shape;2609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124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611" name="Google Shape;2611;p124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p124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p124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15" name="Google Shape;2615;p124"/>
          <p:cNvPicPr preferRelativeResize="0"/>
          <p:nvPr/>
        </p:nvPicPr>
        <p:blipFill rotWithShape="1">
          <a:blip r:embed="rId6">
            <a:alphaModFix/>
          </a:blip>
          <a:srcRect b="22408"/>
          <a:stretch/>
        </p:blipFill>
        <p:spPr>
          <a:xfrm>
            <a:off x="4572000" y="3255273"/>
            <a:ext cx="12518148" cy="621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90;p122">
            <a:extLst>
              <a:ext uri="{FF2B5EF4-FFF2-40B4-BE49-F238E27FC236}">
                <a16:creationId xmlns:a16="http://schemas.microsoft.com/office/drawing/2014/main" id="{DD82D834-E7C2-2FA6-186B-FE82D93C5C87}"/>
              </a:ext>
            </a:extLst>
          </p:cNvPr>
          <p:cNvSpPr txBox="1"/>
          <p:nvPr/>
        </p:nvSpPr>
        <p:spPr>
          <a:xfrm>
            <a:off x="3973775" y="1397000"/>
            <a:ext cx="75927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(18)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관리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마감일자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b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</a:b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및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여러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조건에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" name="Google Shape;2621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125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623" name="Google Shape;2623;p125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5" name="Google Shape;2625;p125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6" name="Google Shape;2626;p125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627" name="Google Shape;2627;p125"/>
          <p:cNvGrpSpPr/>
          <p:nvPr/>
        </p:nvGrpSpPr>
        <p:grpSpPr>
          <a:xfrm>
            <a:off x="4572000" y="3255264"/>
            <a:ext cx="12518148" cy="6505236"/>
            <a:chOff x="4572000" y="3255264"/>
            <a:chExt cx="12518148" cy="6505236"/>
          </a:xfrm>
        </p:grpSpPr>
        <p:pic>
          <p:nvPicPr>
            <p:cNvPr id="2628" name="Google Shape;2628;p125"/>
            <p:cNvPicPr preferRelativeResize="0"/>
            <p:nvPr/>
          </p:nvPicPr>
          <p:blipFill rotWithShape="1">
            <a:blip r:embed="rId6">
              <a:alphaModFix/>
            </a:blip>
            <a:srcRect t="78130"/>
            <a:stretch/>
          </p:blipFill>
          <p:spPr>
            <a:xfrm>
              <a:off x="4572000" y="3255264"/>
              <a:ext cx="12518148" cy="175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2629;p1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0" y="5001768"/>
              <a:ext cx="12518137" cy="47587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2590;p122">
            <a:extLst>
              <a:ext uri="{FF2B5EF4-FFF2-40B4-BE49-F238E27FC236}">
                <a16:creationId xmlns:a16="http://schemas.microsoft.com/office/drawing/2014/main" id="{1D7F6E29-7FA2-7363-77BC-7E88C603DBCD}"/>
              </a:ext>
            </a:extLst>
          </p:cNvPr>
          <p:cNvSpPr txBox="1"/>
          <p:nvPr/>
        </p:nvSpPr>
        <p:spPr>
          <a:xfrm>
            <a:off x="3973775" y="1397000"/>
            <a:ext cx="75927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(18)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관리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마감일자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b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</a:b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및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여러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조건에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5" name="Google Shape;2635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126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637" name="Google Shape;2637;p126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126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0" name="Google Shape;2640;p126"/>
          <p:cNvSpPr/>
          <p:nvPr/>
        </p:nvSpPr>
        <p:spPr>
          <a:xfrm>
            <a:off x="1307592" y="3256225"/>
            <a:ext cx="3136500" cy="7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A3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 코드</a:t>
            </a:r>
            <a:endParaRPr sz="3000">
              <a:solidFill>
                <a:srgbClr val="3A368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41" name="Google Shape;2641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518134" cy="36302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90;p122">
            <a:extLst>
              <a:ext uri="{FF2B5EF4-FFF2-40B4-BE49-F238E27FC236}">
                <a16:creationId xmlns:a16="http://schemas.microsoft.com/office/drawing/2014/main" id="{D56CD0EB-4382-C5E1-B341-A2520908B93D}"/>
              </a:ext>
            </a:extLst>
          </p:cNvPr>
          <p:cNvSpPr txBox="1"/>
          <p:nvPr/>
        </p:nvSpPr>
        <p:spPr>
          <a:xfrm>
            <a:off x="3973775" y="1397000"/>
            <a:ext cx="75927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(18)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관리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마감일자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b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</a:b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및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여러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조건에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7" name="Google Shape;2647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8" name="Google Shape;2648;p127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649" name="Google Shape;2649;p127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127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2" name="Google Shape;2652;p127"/>
          <p:cNvSpPr/>
          <p:nvPr/>
        </p:nvSpPr>
        <p:spPr>
          <a:xfrm>
            <a:off x="1306925" y="3256225"/>
            <a:ext cx="2336700" cy="73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화면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53" name="Google Shape;2653;p127" title="20250423_15404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5264"/>
            <a:ext cx="12764426" cy="638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90;p122">
            <a:extLst>
              <a:ext uri="{FF2B5EF4-FFF2-40B4-BE49-F238E27FC236}">
                <a16:creationId xmlns:a16="http://schemas.microsoft.com/office/drawing/2014/main" id="{1BBF00C0-1091-ADC2-317F-D014AB625795}"/>
              </a:ext>
            </a:extLst>
          </p:cNvPr>
          <p:cNvSpPr txBox="1"/>
          <p:nvPr/>
        </p:nvSpPr>
        <p:spPr>
          <a:xfrm>
            <a:off x="3973775" y="1397000"/>
            <a:ext cx="75927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(18)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관리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마감일자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기준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b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</a:b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및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여러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조건에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따른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     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검색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리스트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9" name="Google Shape;2659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128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661" name="Google Shape;2661;p128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28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Google Shape;2664;p128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(19) 각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메뉴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페이징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및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스타일</a:t>
            </a:r>
            <a:r>
              <a:rPr lang="en-US" sz="3000" dirty="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en-US" sz="3000" dirty="0" err="1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구현</a:t>
            </a:r>
            <a:endParaRPr sz="3000" dirty="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665" name="Google Shape;2665;p128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66" name="Google Shape;2666;p128"/>
          <p:cNvPicPr preferRelativeResize="0"/>
          <p:nvPr/>
        </p:nvPicPr>
        <p:blipFill rotWithShape="1">
          <a:blip r:embed="rId6">
            <a:alphaModFix/>
          </a:blip>
          <a:srcRect b="8071"/>
          <a:stretch/>
        </p:blipFill>
        <p:spPr>
          <a:xfrm>
            <a:off x="4572000" y="3255274"/>
            <a:ext cx="12518124" cy="69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1" name="Google Shape;2671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0" y="-1562100"/>
            <a:ext cx="18669000" cy="74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129"/>
          <p:cNvSpPr txBox="1"/>
          <p:nvPr/>
        </p:nvSpPr>
        <p:spPr>
          <a:xfrm>
            <a:off x="939800" y="1397000"/>
            <a:ext cx="267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Code</a:t>
            </a:r>
            <a:endParaRPr sz="5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673" name="Google Shape;2673;p129" title="가로로고.png"/>
          <p:cNvPicPr preferRelativeResize="0"/>
          <p:nvPr/>
        </p:nvPicPr>
        <p:blipFill rotWithShape="1">
          <a:blip r:embed="rId4">
            <a:alphaModFix/>
          </a:blip>
          <a:srcRect l="24668" t="11999" r="19139" b="72666"/>
          <a:stretch/>
        </p:blipFill>
        <p:spPr>
          <a:xfrm>
            <a:off x="863588" y="247650"/>
            <a:ext cx="2676075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726" y="1179575"/>
            <a:ext cx="4662426" cy="46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Google Shape;2675;p129"/>
          <p:cNvSpPr/>
          <p:nvPr/>
        </p:nvSpPr>
        <p:spPr>
          <a:xfrm>
            <a:off x="863600" y="2908400"/>
            <a:ext cx="16746600" cy="6904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6" name="Google Shape;2676;p129"/>
          <p:cNvSpPr txBox="1"/>
          <p:nvPr/>
        </p:nvSpPr>
        <p:spPr>
          <a:xfrm>
            <a:off x="3973775" y="1397000"/>
            <a:ext cx="7592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685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(19) 각 메뉴 페이징 기능 및 스타일 구현</a:t>
            </a:r>
            <a:endParaRPr sz="3000">
              <a:solidFill>
                <a:srgbClr val="3A3685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677" name="Google Shape;2677;p129"/>
          <p:cNvSpPr/>
          <p:nvPr/>
        </p:nvSpPr>
        <p:spPr>
          <a:xfrm>
            <a:off x="1306925" y="3256225"/>
            <a:ext cx="3138000" cy="730200"/>
          </a:xfrm>
          <a:prstGeom prst="rect">
            <a:avLst/>
          </a:prstGeom>
          <a:solidFill>
            <a:srgbClr val="3A36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 코드</a:t>
            </a:r>
            <a:endParaRPr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678" name="Google Shape;2678;p129"/>
          <p:cNvGrpSpPr/>
          <p:nvPr/>
        </p:nvGrpSpPr>
        <p:grpSpPr>
          <a:xfrm>
            <a:off x="4572000" y="3255264"/>
            <a:ext cx="12518135" cy="5301021"/>
            <a:chOff x="4572000" y="3268673"/>
            <a:chExt cx="12518135" cy="5301021"/>
          </a:xfrm>
        </p:grpSpPr>
        <p:pic>
          <p:nvPicPr>
            <p:cNvPr id="2679" name="Google Shape;2679;p129"/>
            <p:cNvPicPr preferRelativeResize="0"/>
            <p:nvPr/>
          </p:nvPicPr>
          <p:blipFill rotWithShape="1">
            <a:blip r:embed="rId6">
              <a:alphaModFix/>
            </a:blip>
            <a:srcRect t="91416"/>
            <a:stretch/>
          </p:blipFill>
          <p:spPr>
            <a:xfrm>
              <a:off x="4572000" y="3268673"/>
              <a:ext cx="12518124" cy="644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268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0" y="3838575"/>
              <a:ext cx="12518135" cy="47311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6211</Words>
  <Application>Microsoft Office PowerPoint</Application>
  <PresentationFormat>사용자 지정</PresentationFormat>
  <Paragraphs>1784</Paragraphs>
  <Slides>112</Slides>
  <Notes>112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8" baseType="lpstr">
      <vt:lpstr>Arial</vt:lpstr>
      <vt:lpstr>NanumGothicExtraBold</vt:lpstr>
      <vt:lpstr>Calibri</vt:lpstr>
      <vt:lpstr>Archivo Medium</vt:lpstr>
      <vt:lpstr>Nanum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Class02</cp:lastModifiedBy>
  <cp:revision>5</cp:revision>
  <dcterms:modified xsi:type="dcterms:W3CDTF">2025-04-25T00:45:51Z</dcterms:modified>
</cp:coreProperties>
</file>